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425" r:id="rId3"/>
    <p:sldId id="384" r:id="rId4"/>
    <p:sldId id="457" r:id="rId5"/>
    <p:sldId id="453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402" r:id="rId15"/>
    <p:sldId id="405" r:id="rId16"/>
    <p:sldId id="454" r:id="rId17"/>
    <p:sldId id="286" r:id="rId18"/>
    <p:sldId id="283" r:id="rId19"/>
    <p:sldId id="288" r:id="rId20"/>
    <p:sldId id="284" r:id="rId21"/>
    <p:sldId id="444" r:id="rId22"/>
    <p:sldId id="306" r:id="rId23"/>
    <p:sldId id="285" r:id="rId24"/>
    <p:sldId id="290" r:id="rId25"/>
    <p:sldId id="304" r:id="rId26"/>
    <p:sldId id="302" r:id="rId27"/>
    <p:sldId id="300" r:id="rId28"/>
    <p:sldId id="301" r:id="rId29"/>
    <p:sldId id="309" r:id="rId30"/>
    <p:sldId id="293" r:id="rId31"/>
    <p:sldId id="445" r:id="rId32"/>
    <p:sldId id="307" r:id="rId33"/>
    <p:sldId id="303" r:id="rId34"/>
    <p:sldId id="291" r:id="rId35"/>
    <p:sldId id="292" r:id="rId36"/>
    <p:sldId id="320" r:id="rId37"/>
    <p:sldId id="319" r:id="rId38"/>
  </p:sldIdLst>
  <p:sldSz cx="9144000" cy="6858000" type="screen4x3"/>
  <p:notesSz cx="9918700" cy="6858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7EF"/>
    <a:srgbClr val="FFFF00"/>
    <a:srgbClr val="E7F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0" autoAdjust="0"/>
    <p:restoredTop sz="92460" autoAdjust="0"/>
  </p:normalViewPr>
  <p:slideViewPr>
    <p:cSldViewPr>
      <p:cViewPr varScale="1">
        <p:scale>
          <a:sx n="150" d="100"/>
          <a:sy n="150" d="100"/>
        </p:scale>
        <p:origin x="1440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21831157-FBAC-F0C1-72C2-61A7E980FE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73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45317D4-ABDA-A0FC-D005-290352225E5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6575" y="0"/>
            <a:ext cx="43005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560F31CA-DCC9-5314-8CE6-4C718AA8281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973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Notions de géochronologie</a:t>
            </a:r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6E47E451-B516-671B-2E4F-878994EA749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6575" y="6513513"/>
            <a:ext cx="43005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6F439C0-8233-44B4-9CCE-523755BD5A8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89EEA58-EC4A-262A-2AD5-E201F5548E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73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D4575B9-9C7C-ABC5-055C-34F069F1027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16575" y="0"/>
            <a:ext cx="43005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A8C031B-72BD-89CE-C6C3-AC1BCC221C7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248025" y="514350"/>
            <a:ext cx="3427413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B787078-F8DD-0829-CD49-D4BB74F543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57550"/>
            <a:ext cx="79343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0667EC8-7363-2044-C43E-39BF0C5A1B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973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Notions de géochronologie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9B5B34E-D029-AF5D-7B68-E8FCDDC4B4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6575" y="6513513"/>
            <a:ext cx="43005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B18A2CB-596D-4467-A382-8CB8E145F19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C782D5DB-8B5D-3459-C25A-E76F1DB4E44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/>
              <a:t>Notions de géochronologie</a:t>
            </a: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9D6C7AE8-1292-3042-1FC6-5CC035B334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D1C5DB-F9CF-4BC7-B80B-47ECE809CA44}" type="slidenum">
              <a:rPr lang="fr-FR" altLang="fr-FR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87268BA2-0CFE-FF95-4106-D14AE716D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6758E349-9148-0479-5810-F47764A7F1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/>
              <a:t>Notions de géochronologie</a:t>
            </a: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B3D43CD1-66B1-1FED-337C-3A9C4E004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F21DFC-E083-499C-AFA0-3A2A565B8192}" type="slidenum">
              <a:rPr lang="fr-FR" altLang="fr-FR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2033ED9D-F9F8-A6DC-8B7E-B11B7C90A1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4D8AAB84-ABE0-4383-F8E9-62216A2A0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59138"/>
            <a:ext cx="7934325" cy="3084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A012EE55-F194-C33F-3039-335F8CDA21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/>
              <a:t>Notions de géochronologie</a:t>
            </a:r>
          </a:p>
        </p:txBody>
      </p:sp>
      <p:sp>
        <p:nvSpPr>
          <p:cNvPr id="19459" name="Rectangle 7">
            <a:extLst>
              <a:ext uri="{FF2B5EF4-FFF2-40B4-BE49-F238E27FC236}">
                <a16:creationId xmlns:a16="http://schemas.microsoft.com/office/drawing/2014/main" id="{85D75215-BB1D-ABAF-5AA6-168774155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22B615-5031-427F-8B54-7F288D7B71EA}" type="slidenum">
              <a:rPr lang="fr-FR" altLang="fr-FR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5CB1F687-2DDA-44B5-9506-2920A50CFB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4BABF762-BE81-F15B-FE8F-C8B77F6DD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59138"/>
            <a:ext cx="7934325" cy="3084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DF0B84F2-94A8-FB03-37AA-5945F543BA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/>
              <a:t>Notions de géochronologie</a:t>
            </a: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944AC323-F4FD-97CF-B50D-66056C7395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87B002-23FE-401A-97C1-1A4BFA76A2AC}" type="slidenum">
              <a:rPr lang="fr-FR" altLang="fr-FR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D42E1E55-2790-74B5-D18E-2D480AAE9E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9FF47265-0EF7-91DB-FD28-F8EE5AE02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59138"/>
            <a:ext cx="7934325" cy="3084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D87415D0-BCE4-6E35-5579-5CD3BD23422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/>
              <a:t>Notions de géochronologie</a:t>
            </a:r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0F4442D4-8C0A-5CE3-B966-E747E8B006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670810-4D0F-4902-B229-855955C0D1A2}" type="slidenum">
              <a:rPr lang="fr-FR" altLang="fr-FR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4C2354D6-F8F0-8207-D217-F521AB3E67D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56660943-0AD4-168D-5182-E9B61DEFE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59138"/>
            <a:ext cx="7934325" cy="3084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ABC6E584-B09C-E104-5054-77D328D68B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/>
              <a:t>Notions de géochronologie</a:t>
            </a:r>
          </a:p>
        </p:txBody>
      </p:sp>
      <p:sp>
        <p:nvSpPr>
          <p:cNvPr id="30723" name="Rectangle 7">
            <a:extLst>
              <a:ext uri="{FF2B5EF4-FFF2-40B4-BE49-F238E27FC236}">
                <a16:creationId xmlns:a16="http://schemas.microsoft.com/office/drawing/2014/main" id="{1CAC59E3-CCFD-5C03-9D51-3ADF2E224D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898AAB-756F-45BE-91E8-84AE496520A9}" type="slidenum">
              <a:rPr lang="fr-FR" altLang="fr-FR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6EB94D9B-74C3-2FD2-FE6D-66E67AC7F8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2CF17B1A-153B-52C6-1F62-2471CF5B1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59138"/>
            <a:ext cx="7934325" cy="3084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>
            <a:extLst>
              <a:ext uri="{FF2B5EF4-FFF2-40B4-BE49-F238E27FC236}">
                <a16:creationId xmlns:a16="http://schemas.microsoft.com/office/drawing/2014/main" id="{28F464BA-FBBC-4D66-D1FE-BAEDC8666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/>
              <a:t>Notions de géochronologie</a:t>
            </a:r>
          </a:p>
        </p:txBody>
      </p:sp>
      <p:sp>
        <p:nvSpPr>
          <p:cNvPr id="39939" name="Rectangle 7">
            <a:extLst>
              <a:ext uri="{FF2B5EF4-FFF2-40B4-BE49-F238E27FC236}">
                <a16:creationId xmlns:a16="http://schemas.microsoft.com/office/drawing/2014/main" id="{23E234A1-0665-58E0-6CEB-BD986F843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7871D5-24C7-406C-95EF-99526A367DB3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3359E31B-0CC2-93D3-294A-BD6882DE7B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0E212FB8-C71A-9206-E6E0-D81045B10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59138"/>
            <a:ext cx="7934325" cy="3084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>
            <a:extLst>
              <a:ext uri="{FF2B5EF4-FFF2-40B4-BE49-F238E27FC236}">
                <a16:creationId xmlns:a16="http://schemas.microsoft.com/office/drawing/2014/main" id="{C598D675-3B39-C914-CF00-B0405FD023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/>
              <a:t>Notions de géochronologie</a:t>
            </a:r>
          </a:p>
        </p:txBody>
      </p:sp>
      <p:sp>
        <p:nvSpPr>
          <p:cNvPr id="44035" name="Rectangle 7">
            <a:extLst>
              <a:ext uri="{FF2B5EF4-FFF2-40B4-BE49-F238E27FC236}">
                <a16:creationId xmlns:a16="http://schemas.microsoft.com/office/drawing/2014/main" id="{165081C5-1012-0912-BE42-49D16BBB2F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EE6390-4917-4C77-96B7-2B67DE9813F1}" type="slidenum">
              <a:rPr lang="fr-FR" altLang="fr-FR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0EC50997-7BB5-D3D2-B2AE-65DDA3B40B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FD317651-F69E-487D-EEFB-1C5579B2F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59138"/>
            <a:ext cx="7934325" cy="3084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>
            <a:extLst>
              <a:ext uri="{FF2B5EF4-FFF2-40B4-BE49-F238E27FC236}">
                <a16:creationId xmlns:a16="http://schemas.microsoft.com/office/drawing/2014/main" id="{BC4C6FF3-6FA9-BBB1-CB73-4C4BD7AEED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/>
              <a:t>Notions de géochronologie</a:t>
            </a:r>
          </a:p>
        </p:txBody>
      </p:sp>
      <p:sp>
        <p:nvSpPr>
          <p:cNvPr id="46083" name="Rectangle 7">
            <a:extLst>
              <a:ext uri="{FF2B5EF4-FFF2-40B4-BE49-F238E27FC236}">
                <a16:creationId xmlns:a16="http://schemas.microsoft.com/office/drawing/2014/main" id="{18A380D2-983B-DB9E-E348-E87B7A1C6E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AF6088-43F8-4685-BAB3-A5ED1CED07D5}" type="slidenum">
              <a:rPr lang="fr-FR" altLang="fr-FR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A68F27E1-E6CD-8B22-DE42-C1730E6CB0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719739D4-75FD-C13C-4049-A0F9F1696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6A4D06-239A-50DF-9592-AD87C711C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574A3C-0FD1-AB96-47FD-D00D4AA9EA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Notions de géochronologie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86F39E-CF62-313B-34B8-09415BE0F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A2549-9C0E-4B5E-8AB3-5E2F1583A3A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5357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DFECA3-A2FE-6132-973C-AE84411E3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F48F8A-00CB-EBB1-DF14-067E24470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Notions de géochronologie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09D949-8054-26F3-B1B1-BECCB62FE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5D948-6EDF-45A1-B283-196522FC1E27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8865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CD8C66-438D-6287-075B-D0376255C3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E417B-B695-DF1B-6D90-10E13D533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Notions de géochronologie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C027A9-5E12-C9D9-B1A4-F8533038E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5B18-01BC-45F3-92AA-117465DE2822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4483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3DE398-52FB-2D5A-7C2B-5FBD57D9AF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7508B4-1144-2444-211A-AFCA2F8CD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Notions de géochronologie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2C09D9-CCEF-D231-77E4-6FF1030EA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106C-7E6A-48C3-BB51-7369DA9B14F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45529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E75EAA-EE05-C06D-A3CA-9AC22593FB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0C0B219-8AB5-5146-83D4-038F65B9A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Notions de géochronologie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440B6F8-AED7-B878-7E42-AF42EA748E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7567-03A7-4785-BA29-1F053EE09D42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45977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971CF4-07BC-695F-78F8-CA00843D55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BCE9868-FCEC-07EC-4F07-FF877A8D35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Notions de géochronologie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83CEB5B-EA00-B327-0B2D-AB9B77F888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CC7AB-4C7D-4A85-B210-39D8BE2C86E2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0693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C4077B-6842-68C9-1847-F34FF1E25A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D3392D-AB87-B836-7CD1-EAEE2EB05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Notions de géochronologie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CA28CB-D0F6-EBF9-F4C0-DBB57FFE3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8448A-7C67-4895-811D-577375994428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3415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2D31EB-0EB3-541C-4D53-F232997AA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D8620E-ED96-0731-1E86-2D208640F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Notions de géochronologie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AFD9D2-0487-F0C8-AB6E-6F3727643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95855-9B9B-4FEF-9D3D-BDA7838D6FC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7155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34CBA-2EC8-7794-BC1B-688929A86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50D00-C38B-8319-C703-495B94F666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Notions de géochronologie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0E8E04-390C-A4EB-DD45-F9008DC6D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5EFA8-4385-4F41-9C77-51265A29CBE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9359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95C42F9-2007-21B4-F780-07B9D168C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EBE742-37FC-1A94-E984-C276B7252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Notions de géochronologie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5C5CFD-1C16-89A3-2A2E-C3C2E0BA6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1E2A-737F-4029-8BD3-AF577F5146D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2047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073F9B-8AE2-6647-15C0-3CB1288A2C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0D981-89E7-A70B-26BD-CCA6FEB046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Notions de géochronologie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2EE533-66C2-6C39-A692-A1C4253CED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8B335-1A4F-442C-87E3-AB9D5292C01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3982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E4A29D-C478-70F6-0FB4-444D36C4E2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425F3A-FA64-E8FB-2B85-21FB223823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Notions de géochronologie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0BEB74-8A6E-6899-2EB0-11C2222D7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09F3E-15BF-4170-9848-2B7A7641A05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8707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BBF971-1E9A-F95C-DC48-CD922954B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EAE601-2F81-242F-8BB1-9616B6B9A1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Notions de géochronologie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1F5744-C01F-F8CD-EFED-E88B00B69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8E430-6094-4742-BFED-2C159E29C78E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191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6215F6-CF0E-0318-6BD2-C668DA3293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CB8386-066C-A495-AE53-50CD2132AD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Notions de géochronologie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EFD673-26E8-3AD5-5D08-A7F79D495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77BBC-D1F5-44F0-8F26-17A706B84E8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5085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EA6E9B7-DA5E-DA37-B89D-3620F2DE9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9EE18E-D48D-B4AF-12A0-D9AEF9CE0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text styles</a:t>
            </a:r>
          </a:p>
          <a:p>
            <a:pPr lvl="1"/>
            <a:r>
              <a:rPr lang="fr-FR" altLang="fr-FR"/>
              <a:t>Second level</a:t>
            </a:r>
          </a:p>
          <a:p>
            <a:pPr lvl="2"/>
            <a:r>
              <a:rPr lang="fr-FR" altLang="fr-FR"/>
              <a:t>Third level</a:t>
            </a:r>
          </a:p>
          <a:p>
            <a:pPr lvl="3"/>
            <a:r>
              <a:rPr lang="fr-FR" altLang="fr-FR"/>
              <a:t>Fourth level</a:t>
            </a:r>
          </a:p>
          <a:p>
            <a:pPr lvl="4"/>
            <a:r>
              <a:rPr lang="fr-FR" altLang="fr-F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1A2D57-D85D-E19A-661E-FDE744DF51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22DFAF2-E637-702C-4EA9-F2F6FFFEED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Notions de géochronologie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BC61385-9106-B0D1-168B-FC2190F844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7CF30A3-CFEB-4EFE-82AC-F5F46C0EE69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carbon.pa.qub.ac.uk/calib/" TargetMode="External"/><Relationship Id="rId2" Type="http://schemas.openxmlformats.org/officeDocument/2006/relationships/hyperlink" Target="http://www.rlaha.ox.ac.uk/orau/oxcal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diac.esd.ornl.gov/trends/co2/cent.htm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pied de page 2">
            <a:extLst>
              <a:ext uri="{FF2B5EF4-FFF2-40B4-BE49-F238E27FC236}">
                <a16:creationId xmlns:a16="http://schemas.microsoft.com/office/drawing/2014/main" id="{0A0B3EF3-4465-A2CC-9AC8-3529818B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4099" name="Espace réservé du numéro de diapositive 3">
            <a:extLst>
              <a:ext uri="{FF2B5EF4-FFF2-40B4-BE49-F238E27FC236}">
                <a16:creationId xmlns:a16="http://schemas.microsoft.com/office/drawing/2014/main" id="{A2698126-9C7A-723F-CE12-AE6119E6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B95DF1-D637-42A8-AB5A-4C74EF7EB4CF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400"/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2F3B6830-84CA-E677-D141-B3E64969D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2309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>
                <a:latin typeface="Square721 BT"/>
              </a:rPr>
              <a:t>Licence 3 HA</a:t>
            </a:r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639D2CAB-6663-3421-83CB-DD85EA5A4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1700808"/>
            <a:ext cx="6481762" cy="26638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0" dirty="0"/>
              <a:t>Radiocarbone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pied de page 4">
            <a:extLst>
              <a:ext uri="{FF2B5EF4-FFF2-40B4-BE49-F238E27FC236}">
                <a16:creationId xmlns:a16="http://schemas.microsoft.com/office/drawing/2014/main" id="{E5D6FE2B-62B3-699A-D489-9C020817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25603" name="Espace réservé du numéro de diapositive 5">
            <a:extLst>
              <a:ext uri="{FF2B5EF4-FFF2-40B4-BE49-F238E27FC236}">
                <a16:creationId xmlns:a16="http://schemas.microsoft.com/office/drawing/2014/main" id="{8F5BD1DB-A012-D6E3-E2F9-0BEA2E52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6EF64A-3211-4C97-BEEF-4140BCD4DC52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400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51E08AEE-7E8D-A921-9793-7007AA72E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2400" cy="4876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r-FR" altLang="fr-FR" sz="2000"/>
              <a:t>Le nombre de désintégrations par unité de temps est proportionnel au nombre d’atome radioactif à l’instant t.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r-FR" altLang="fr-FR" sz="200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r-FR" altLang="fr-FR" sz="200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r-FR" altLang="fr-FR" sz="200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r-FR" altLang="fr-FR" sz="200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r-FR" altLang="fr-FR" sz="200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r-FR" altLang="fr-FR" sz="2000"/>
              <a:t>Où dN/dt est le taux (vitesse) de désintégration, </a:t>
            </a:r>
            <a:r>
              <a:rPr lang="fr-FR" altLang="fr-FR" sz="2000">
                <a:sym typeface="Symbol" panose="05050102010706020507" pitchFamily="18" charset="2"/>
              </a:rPr>
              <a:t> est la constante de désintégration, et N est le nombre d’atomes radioactifs restant à l’instant t.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r-FR" altLang="fr-FR" sz="2000">
              <a:sym typeface="Symbol" panose="05050102010706020507" pitchFamily="18" charset="2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r-FR" altLang="fr-FR" sz="2000" b="1">
              <a:sym typeface="Symbol" panose="05050102010706020507" pitchFamily="18" charset="2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r-FR" altLang="fr-FR" sz="2000" b="1">
                <a:sym typeface="Symbol" panose="05050102010706020507" pitchFamily="18" charset="2"/>
              </a:rPr>
              <a:t>La constante de désintégration, , est indépendante des conditions de pression et de température.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82293DA1-E846-C971-EFE0-0A76384DD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493963"/>
            <a:ext cx="2303463" cy="1079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aphicFrame>
        <p:nvGraphicFramePr>
          <p:cNvPr id="25606" name="Object 4">
            <a:extLst>
              <a:ext uri="{FF2B5EF4-FFF2-40B4-BE49-F238E27FC236}">
                <a16:creationId xmlns:a16="http://schemas.microsoft.com/office/drawing/2014/main" id="{A30BDA66-6D87-5643-2D16-38727DDF30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3950" y="2565400"/>
          <a:ext cx="16192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0891" imgH="393529" progId="Equation.3">
                  <p:embed/>
                </p:oleObj>
              </mc:Choice>
              <mc:Fallback>
                <p:oleObj name="Equation" r:id="rId3" imgW="710891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2565400"/>
                        <a:ext cx="16192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Text Box 5">
            <a:extLst>
              <a:ext uri="{FF2B5EF4-FFF2-40B4-BE49-F238E27FC236}">
                <a16:creationId xmlns:a16="http://schemas.microsoft.com/office/drawing/2014/main" id="{B44A9E36-366F-7EE4-4608-E82EEFD94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2.1 Rappels – La loi de la radioactivité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pied de page 4">
            <a:extLst>
              <a:ext uri="{FF2B5EF4-FFF2-40B4-BE49-F238E27FC236}">
                <a16:creationId xmlns:a16="http://schemas.microsoft.com/office/drawing/2014/main" id="{28B4B0C0-DDF6-7BF3-6648-D84BD24D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27651" name="Espace réservé du numéro de diapositive 5">
            <a:extLst>
              <a:ext uri="{FF2B5EF4-FFF2-40B4-BE49-F238E27FC236}">
                <a16:creationId xmlns:a16="http://schemas.microsoft.com/office/drawing/2014/main" id="{9CA12C47-43FA-909B-0442-D34B2E72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BA622C-F699-4E92-8525-170E9F2CF48D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400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484FC387-947C-4937-853E-156EEF4C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924175"/>
            <a:ext cx="6985000" cy="1512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3E8C6C0F-F398-F361-1A9D-6FDAF26BC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7772400" cy="41767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 sz="2000"/>
              <a:t>Par intégration, on obtient</a:t>
            </a:r>
          </a:p>
          <a:p>
            <a:pPr eaLnBrk="1" hangingPunct="1">
              <a:buFontTx/>
              <a:buNone/>
            </a:pPr>
            <a:endParaRPr lang="fr-FR" altLang="fr-FR" sz="2000"/>
          </a:p>
          <a:p>
            <a:pPr eaLnBrk="1" hangingPunct="1">
              <a:buFontTx/>
              <a:buNone/>
            </a:pPr>
            <a:endParaRPr lang="fr-FR" altLang="fr-FR" sz="2000"/>
          </a:p>
          <a:p>
            <a:pPr eaLnBrk="1" hangingPunct="1">
              <a:buFontTx/>
              <a:buNone/>
            </a:pPr>
            <a:endParaRPr lang="fr-FR" altLang="fr-FR" sz="2000"/>
          </a:p>
          <a:p>
            <a:pPr eaLnBrk="1" hangingPunct="1">
              <a:buFontTx/>
              <a:buNone/>
            </a:pPr>
            <a:endParaRPr lang="fr-FR" altLang="fr-FR" sz="2000"/>
          </a:p>
          <a:p>
            <a:pPr eaLnBrk="1" hangingPunct="1">
              <a:buFontTx/>
              <a:buNone/>
            </a:pPr>
            <a:endParaRPr lang="fr-FR" altLang="fr-FR" sz="2000"/>
          </a:p>
          <a:p>
            <a:pPr eaLnBrk="1" hangingPunct="1">
              <a:buFontTx/>
              <a:buNone/>
            </a:pPr>
            <a:endParaRPr lang="fr-FR" altLang="fr-FR" sz="2000"/>
          </a:p>
          <a:p>
            <a:pPr eaLnBrk="1" hangingPunct="1">
              <a:buFontTx/>
              <a:buNone/>
            </a:pPr>
            <a:endParaRPr lang="fr-FR" altLang="fr-FR" sz="2000"/>
          </a:p>
          <a:p>
            <a:pPr eaLnBrk="1" hangingPunct="1">
              <a:buFontTx/>
              <a:buNone/>
            </a:pPr>
            <a:endParaRPr lang="fr-FR" altLang="fr-FR" sz="2000"/>
          </a:p>
          <a:p>
            <a:pPr eaLnBrk="1" hangingPunct="1">
              <a:buFontTx/>
              <a:buNone/>
            </a:pPr>
            <a:r>
              <a:rPr lang="fr-FR" altLang="fr-FR" sz="2000"/>
              <a:t>où N</a:t>
            </a:r>
            <a:r>
              <a:rPr lang="fr-FR" altLang="fr-FR" sz="2000" baseline="-25000"/>
              <a:t>0</a:t>
            </a:r>
            <a:r>
              <a:rPr lang="fr-FR" altLang="fr-FR" sz="2000"/>
              <a:t> est le nombre d’atomes radioactifs à t</a:t>
            </a:r>
            <a:r>
              <a:rPr lang="fr-FR" altLang="fr-FR" sz="2000" baseline="-25000"/>
              <a:t>0 </a:t>
            </a:r>
            <a:r>
              <a:rPr lang="fr-FR" altLang="fr-FR" sz="2000"/>
              <a:t>= 0</a:t>
            </a:r>
          </a:p>
        </p:txBody>
      </p:sp>
      <p:graphicFrame>
        <p:nvGraphicFramePr>
          <p:cNvPr id="27654" name="Object 4">
            <a:extLst>
              <a:ext uri="{FF2B5EF4-FFF2-40B4-BE49-F238E27FC236}">
                <a16:creationId xmlns:a16="http://schemas.microsoft.com/office/drawing/2014/main" id="{03823FD9-6180-E7BB-19E0-B4F6ADB618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3068638"/>
          <a:ext cx="2133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8614" imgH="482391" progId="Equation.3">
                  <p:embed/>
                </p:oleObj>
              </mc:Choice>
              <mc:Fallback>
                <p:oleObj name="Equation" r:id="rId3" imgW="888614" imgH="48239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068638"/>
                        <a:ext cx="21336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5">
            <a:extLst>
              <a:ext uri="{FF2B5EF4-FFF2-40B4-BE49-F238E27FC236}">
                <a16:creationId xmlns:a16="http://schemas.microsoft.com/office/drawing/2014/main" id="{9F89480B-D3CA-BF82-256A-406DBAEB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4290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800">
                <a:latin typeface="Times New Roman" panose="02020603050405020304" pitchFamily="18" charset="0"/>
              </a:rPr>
              <a:t>ou</a:t>
            </a:r>
          </a:p>
        </p:txBody>
      </p:sp>
      <p:graphicFrame>
        <p:nvGraphicFramePr>
          <p:cNvPr id="27656" name="Object 6">
            <a:extLst>
              <a:ext uri="{FF2B5EF4-FFF2-40B4-BE49-F238E27FC236}">
                <a16:creationId xmlns:a16="http://schemas.microsoft.com/office/drawing/2014/main" id="{0BDE2E44-EBD3-BC0F-44DF-6BE43D04B5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500" y="3357563"/>
          <a:ext cx="18462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0891" imgH="241195" progId="Equation.3">
                  <p:embed/>
                </p:oleObj>
              </mc:Choice>
              <mc:Fallback>
                <p:oleObj name="Equation" r:id="rId5" imgW="710891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357563"/>
                        <a:ext cx="18462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Text Box 7">
            <a:extLst>
              <a:ext uri="{FF2B5EF4-FFF2-40B4-BE49-F238E27FC236}">
                <a16:creationId xmlns:a16="http://schemas.microsoft.com/office/drawing/2014/main" id="{468AE4D4-1420-3A8E-1B3C-CB57D23F8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2.1 Rappels – La loi de la radioactivité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pied de page 2">
            <a:extLst>
              <a:ext uri="{FF2B5EF4-FFF2-40B4-BE49-F238E27FC236}">
                <a16:creationId xmlns:a16="http://schemas.microsoft.com/office/drawing/2014/main" id="{DA62D35B-9C27-CAE4-A447-44C9DAAD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29699" name="Espace réservé du numéro de diapositive 3">
            <a:extLst>
              <a:ext uri="{FF2B5EF4-FFF2-40B4-BE49-F238E27FC236}">
                <a16:creationId xmlns:a16="http://schemas.microsoft.com/office/drawing/2014/main" id="{1D66C4D2-FC9A-D447-9990-6D54D598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E03440-D3BC-4E21-9017-71FF490458A5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400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95834A61-0B37-A803-3F6F-7702C0F06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581525"/>
            <a:ext cx="3887787" cy="1368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D5925FA6-615E-797A-6FF6-FB2BE8534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57338"/>
            <a:ext cx="8207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/>
              <a:t>Demi-vie</a:t>
            </a:r>
            <a:r>
              <a:rPr lang="fr-FR" altLang="fr-FR" sz="2000"/>
              <a:t> : Temps requis pour que la moitié d’un stock donné de radioéléments se soit désintégré.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Si t = T</a:t>
            </a:r>
            <a:r>
              <a:rPr lang="fr-FR" altLang="fr-FR" sz="2000" baseline="-25000"/>
              <a:t>1/2</a:t>
            </a:r>
            <a:r>
              <a:rPr lang="fr-FR" altLang="fr-FR" sz="2000"/>
              <a:t>, alors N = N</a:t>
            </a:r>
            <a:r>
              <a:rPr lang="fr-FR" altLang="fr-FR" sz="2000" baseline="-25000"/>
              <a:t>0</a:t>
            </a:r>
            <a:r>
              <a:rPr lang="fr-FR" altLang="fr-FR" sz="2000"/>
              <a:t>/2, de sorte que:</a:t>
            </a:r>
          </a:p>
        </p:txBody>
      </p:sp>
      <p:graphicFrame>
        <p:nvGraphicFramePr>
          <p:cNvPr id="29702" name="Object 4">
            <a:extLst>
              <a:ext uri="{FF2B5EF4-FFF2-40B4-BE49-F238E27FC236}">
                <a16:creationId xmlns:a16="http://schemas.microsoft.com/office/drawing/2014/main" id="{34DB8EFF-EC82-D311-1A23-A33D3486C7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3716338"/>
          <a:ext cx="23288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8614" imgH="241195" progId="Equation.3">
                  <p:embed/>
                </p:oleObj>
              </mc:Choice>
              <mc:Fallback>
                <p:oleObj name="Equation" r:id="rId3" imgW="888614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716338"/>
                        <a:ext cx="232886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5">
            <a:extLst>
              <a:ext uri="{FF2B5EF4-FFF2-40B4-BE49-F238E27FC236}">
                <a16:creationId xmlns:a16="http://schemas.microsoft.com/office/drawing/2014/main" id="{9995AE03-5E52-AD0E-9F1A-E4E59426C3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7163" y="3660775"/>
          <a:ext cx="18288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700" imgH="228600" progId="Equation.3">
                  <p:embed/>
                </p:oleObj>
              </mc:Choice>
              <mc:Fallback>
                <p:oleObj name="Equation" r:id="rId5" imgW="6477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163" y="3660775"/>
                        <a:ext cx="18288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6">
            <a:extLst>
              <a:ext uri="{FF2B5EF4-FFF2-40B4-BE49-F238E27FC236}">
                <a16:creationId xmlns:a16="http://schemas.microsoft.com/office/drawing/2014/main" id="{E3E3B8E9-6A06-8EE4-CC76-9EC8451A4F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2363" y="4895850"/>
          <a:ext cx="2514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228600" progId="Equation.3">
                  <p:embed/>
                </p:oleObj>
              </mc:Choice>
              <mc:Fallback>
                <p:oleObj name="Equation" r:id="rId7" imgW="9144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4895850"/>
                        <a:ext cx="25146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7">
            <a:extLst>
              <a:ext uri="{FF2B5EF4-FFF2-40B4-BE49-F238E27FC236}">
                <a16:creationId xmlns:a16="http://schemas.microsoft.com/office/drawing/2014/main" id="{E1C2ABB1-A560-92EA-9A93-872A8C2C1A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9788" y="4716463"/>
          <a:ext cx="31019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67893" imgH="393529" progId="Equation.3">
                  <p:embed/>
                </p:oleObj>
              </mc:Choice>
              <mc:Fallback>
                <p:oleObj name="Equation" r:id="rId9" imgW="1167893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4716463"/>
                        <a:ext cx="310197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Text Box 8">
            <a:extLst>
              <a:ext uri="{FF2B5EF4-FFF2-40B4-BE49-F238E27FC236}">
                <a16:creationId xmlns:a16="http://schemas.microsoft.com/office/drawing/2014/main" id="{7DEEB01C-7E86-C2D5-2B62-F6140D825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2.1 Rappels – La loi de la radioactivité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pied de page 5">
            <a:extLst>
              <a:ext uri="{FF2B5EF4-FFF2-40B4-BE49-F238E27FC236}">
                <a16:creationId xmlns:a16="http://schemas.microsoft.com/office/drawing/2014/main" id="{8338BFEA-4EB4-8C47-FF06-755354E9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31747" name="Espace réservé du numéro de diapositive 6">
            <a:extLst>
              <a:ext uri="{FF2B5EF4-FFF2-40B4-BE49-F238E27FC236}">
                <a16:creationId xmlns:a16="http://schemas.microsoft.com/office/drawing/2014/main" id="{B6EC0EDB-4CD2-BDB6-F840-B0F58790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5F11FA-D379-46B1-BE7E-7A33CE1BC797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400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A6F8F509-A387-0EFA-8E47-E91C9D56E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908050"/>
            <a:ext cx="8064500" cy="5329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1749" name="Picture 3">
            <a:extLst>
              <a:ext uri="{FF2B5EF4-FFF2-40B4-BE49-F238E27FC236}">
                <a16:creationId xmlns:a16="http://schemas.microsoft.com/office/drawing/2014/main" id="{F11477DE-46A3-5C47-26A6-D1B496A4E65F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12875"/>
            <a:ext cx="6778625" cy="4756150"/>
          </a:xfrm>
          <a:noFill/>
        </p:spPr>
      </p:pic>
      <p:pic>
        <p:nvPicPr>
          <p:cNvPr id="31750" name="Picture 4">
            <a:extLst>
              <a:ext uri="{FF2B5EF4-FFF2-40B4-BE49-F238E27FC236}">
                <a16:creationId xmlns:a16="http://schemas.microsoft.com/office/drawing/2014/main" id="{B3F4C11F-56EE-60B7-8E3E-95565E59B4D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88" y="1196975"/>
            <a:ext cx="977900" cy="1960563"/>
          </a:xfrm>
          <a:noFill/>
        </p:spPr>
      </p:pic>
      <p:sp>
        <p:nvSpPr>
          <p:cNvPr id="31751" name="Text Box 5">
            <a:extLst>
              <a:ext uri="{FF2B5EF4-FFF2-40B4-BE49-F238E27FC236}">
                <a16:creationId xmlns:a16="http://schemas.microsoft.com/office/drawing/2014/main" id="{38DCB09A-5AA8-B160-7F4E-59323F2DC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2.1 Rappels – La loi de la radioactivité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pied de page 3">
            <a:extLst>
              <a:ext uri="{FF2B5EF4-FFF2-40B4-BE49-F238E27FC236}">
                <a16:creationId xmlns:a16="http://schemas.microsoft.com/office/drawing/2014/main" id="{90B64A9B-AC1B-B8C1-4516-70EE36751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38915" name="Espace réservé du numéro de diapositive 4">
            <a:extLst>
              <a:ext uri="{FF2B5EF4-FFF2-40B4-BE49-F238E27FC236}">
                <a16:creationId xmlns:a16="http://schemas.microsoft.com/office/drawing/2014/main" id="{AFBFD909-9382-65A5-2959-A8F644D5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14998A-BA80-4BD5-B54D-DC6408DBB85B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400"/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FD69FE9E-B0E5-2231-F0F7-BD66FDD6C13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054100"/>
            <a:ext cx="6808787" cy="5072063"/>
          </a:xfrm>
          <a:noFill/>
        </p:spPr>
      </p:pic>
      <p:sp>
        <p:nvSpPr>
          <p:cNvPr id="38917" name="Text Box 3">
            <a:extLst>
              <a:ext uri="{FF2B5EF4-FFF2-40B4-BE49-F238E27FC236}">
                <a16:creationId xmlns:a16="http://schemas.microsoft.com/office/drawing/2014/main" id="{0A5C5C2F-C9B8-844E-2698-F729338F0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2108200"/>
            <a:ext cx="9604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Rb/Sr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Sm/Nd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U/Pb</a:t>
            </a:r>
          </a:p>
        </p:txBody>
      </p:sp>
      <p:sp>
        <p:nvSpPr>
          <p:cNvPr id="38918" name="Text Box 4">
            <a:extLst>
              <a:ext uri="{FF2B5EF4-FFF2-40B4-BE49-F238E27FC236}">
                <a16:creationId xmlns:a16="http://schemas.microsoft.com/office/drawing/2014/main" id="{464B0190-BB2D-3624-7E96-F5849F4F5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2.2 Rappels – Techniques analytiques (spectrométrie de masse)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pied de page 2">
            <a:extLst>
              <a:ext uri="{FF2B5EF4-FFF2-40B4-BE49-F238E27FC236}">
                <a16:creationId xmlns:a16="http://schemas.microsoft.com/office/drawing/2014/main" id="{C91CBC8A-DAC2-012A-EDDC-520FDE5F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41987" name="Espace réservé du numéro de diapositive 3">
            <a:extLst>
              <a:ext uri="{FF2B5EF4-FFF2-40B4-BE49-F238E27FC236}">
                <a16:creationId xmlns:a16="http://schemas.microsoft.com/office/drawing/2014/main" id="{B8BD8AF0-4FF2-14CE-7C60-423D45A5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D980AB-E87F-4664-8109-D94D03683899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400"/>
          </a:p>
        </p:txBody>
      </p:sp>
      <p:pic>
        <p:nvPicPr>
          <p:cNvPr id="41988" name="Picture 2">
            <a:extLst>
              <a:ext uri="{FF2B5EF4-FFF2-40B4-BE49-F238E27FC236}">
                <a16:creationId xmlns:a16="http://schemas.microsoft.com/office/drawing/2014/main" id="{DCC55205-9A1C-6F91-E538-BAB00A0AA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5922962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3">
            <a:extLst>
              <a:ext uri="{FF2B5EF4-FFF2-40B4-BE49-F238E27FC236}">
                <a16:creationId xmlns:a16="http://schemas.microsoft.com/office/drawing/2014/main" id="{442003A0-A8A3-051A-3A5F-A27CD0723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2.2 Rappels – Quels radioéléments choisir?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pied de page 4">
            <a:extLst>
              <a:ext uri="{FF2B5EF4-FFF2-40B4-BE49-F238E27FC236}">
                <a16:creationId xmlns:a16="http://schemas.microsoft.com/office/drawing/2014/main" id="{F58F5E06-B448-0AED-DFC2-3705F470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43011" name="Espace réservé du numéro de diapositive 5">
            <a:extLst>
              <a:ext uri="{FF2B5EF4-FFF2-40B4-BE49-F238E27FC236}">
                <a16:creationId xmlns:a16="http://schemas.microsoft.com/office/drawing/2014/main" id="{3C93CA5E-A4A4-1613-C3C1-CBE5F204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620E5C-8085-4DC0-87F1-B38D49930CD4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400"/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FE5AD186-BD95-AC9E-7ECD-2A486B306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52562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FC0128"/>
              </a:buClr>
              <a:buFont typeface="Monotype Sorts"/>
              <a:buAutoNum type="arabicPeriod"/>
            </a:pPr>
            <a:r>
              <a:rPr lang="fr-FR" altLang="fr-FR" sz="1800" b="1" dirty="0">
                <a:solidFill>
                  <a:schemeClr val="bg2"/>
                </a:solidFill>
              </a:rPr>
              <a:t>Introduction</a:t>
            </a:r>
            <a:br>
              <a:rPr lang="fr-FR" altLang="fr-FR" sz="1800" b="1" dirty="0">
                <a:solidFill>
                  <a:schemeClr val="bg2"/>
                </a:solidFill>
              </a:rPr>
            </a:br>
            <a:endParaRPr lang="fr-FR" altLang="fr-FR" sz="1800" b="1" dirty="0">
              <a:solidFill>
                <a:schemeClr val="bg2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FC0128"/>
              </a:buClr>
              <a:buFont typeface="Monotype Sorts"/>
              <a:buAutoNum type="arabicPeriod"/>
            </a:pPr>
            <a:r>
              <a:rPr lang="fr-FR" altLang="fr-FR" sz="1800" b="1" dirty="0">
                <a:solidFill>
                  <a:schemeClr val="bg2"/>
                </a:solidFill>
              </a:rPr>
              <a:t>Rappels et approfondissements</a:t>
            </a:r>
            <a:br>
              <a:rPr lang="fr-FR" altLang="fr-FR" sz="1800" b="1" dirty="0">
                <a:solidFill>
                  <a:schemeClr val="bg2"/>
                </a:solidFill>
              </a:rPr>
            </a:br>
            <a:br>
              <a:rPr lang="fr-FR" altLang="fr-FR" sz="1800" b="1" dirty="0">
                <a:solidFill>
                  <a:schemeClr val="bg2"/>
                </a:solidFill>
              </a:rPr>
            </a:br>
            <a:r>
              <a:rPr lang="fr-FR" altLang="fr-FR" sz="1800" b="1" dirty="0">
                <a:solidFill>
                  <a:schemeClr val="bg2"/>
                </a:solidFill>
              </a:rPr>
              <a:t>	</a:t>
            </a:r>
            <a:r>
              <a:rPr lang="fr-FR" altLang="fr-FR" sz="1800" dirty="0">
                <a:solidFill>
                  <a:schemeClr val="bg2"/>
                </a:solidFill>
              </a:rPr>
              <a:t>La loi de la radioactivité</a:t>
            </a:r>
            <a:br>
              <a:rPr lang="fr-FR" altLang="fr-FR" sz="1800" dirty="0">
                <a:solidFill>
                  <a:schemeClr val="bg2"/>
                </a:solidFill>
              </a:rPr>
            </a:br>
            <a:r>
              <a:rPr lang="fr-FR" altLang="fr-FR" sz="1800" dirty="0">
                <a:solidFill>
                  <a:schemeClr val="bg2"/>
                </a:solidFill>
              </a:rPr>
              <a:t>	Les techniques analytiques</a:t>
            </a:r>
            <a:br>
              <a:rPr lang="fr-FR" altLang="fr-FR" sz="1800" dirty="0">
                <a:solidFill>
                  <a:schemeClr val="bg2"/>
                </a:solidFill>
              </a:rPr>
            </a:br>
            <a:r>
              <a:rPr lang="fr-FR" altLang="fr-FR" sz="1800" dirty="0"/>
              <a:t>	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FC0128"/>
              </a:buClr>
              <a:buFont typeface="Monotype Sorts"/>
              <a:buAutoNum type="arabicPeriod"/>
            </a:pPr>
            <a:r>
              <a:rPr lang="fr-FR" altLang="fr-FR" sz="1800" b="1" dirty="0"/>
              <a:t>Datation radiocarbone</a:t>
            </a:r>
            <a:br>
              <a:rPr lang="fr-FR" altLang="fr-FR" sz="1800" b="1" dirty="0"/>
            </a:br>
            <a:br>
              <a:rPr lang="fr-FR" altLang="fr-FR" sz="1800" dirty="0"/>
            </a:br>
            <a:r>
              <a:rPr lang="fr-FR" altLang="fr-FR" sz="1800" dirty="0"/>
              <a:t>	Principe</a:t>
            </a:r>
            <a:br>
              <a:rPr lang="fr-FR" altLang="fr-FR" sz="1800" dirty="0"/>
            </a:br>
            <a:r>
              <a:rPr lang="fr-FR" altLang="fr-FR" sz="1800" dirty="0"/>
              <a:t>	Complications…</a:t>
            </a:r>
            <a:br>
              <a:rPr lang="fr-FR" altLang="fr-FR" sz="1800" dirty="0"/>
            </a:br>
            <a:r>
              <a:rPr lang="fr-FR" altLang="fr-FR" sz="1800" dirty="0"/>
              <a:t>	Corrections</a:t>
            </a:r>
            <a:br>
              <a:rPr lang="fr-FR" altLang="fr-FR" sz="1800" dirty="0"/>
            </a:br>
            <a:r>
              <a:rPr lang="fr-FR" altLang="fr-FR" sz="1800" dirty="0"/>
              <a:t>	Bouleversements anthropiques</a:t>
            </a:r>
            <a:br>
              <a:rPr lang="fr-FR" altLang="fr-FR" sz="1800" dirty="0"/>
            </a:br>
            <a:r>
              <a:rPr lang="fr-FR" altLang="fr-FR" sz="1800" dirty="0"/>
              <a:t>	Recommandations</a:t>
            </a:r>
            <a:br>
              <a:rPr lang="fr-FR" altLang="fr-FR" sz="1800" dirty="0"/>
            </a:br>
            <a:r>
              <a:rPr lang="fr-FR" altLang="fr-FR" sz="1800" dirty="0"/>
              <a:t>	Un exemple</a:t>
            </a:r>
            <a:br>
              <a:rPr lang="fr-FR" altLang="fr-FR" sz="1800" dirty="0"/>
            </a:br>
            <a:endParaRPr lang="fr-FR" altLang="fr-FR" sz="1800" dirty="0"/>
          </a:p>
          <a:p>
            <a:pPr marL="609600" indent="-609600" eaLnBrk="1" hangingPunct="1">
              <a:lnSpc>
                <a:spcPct val="80000"/>
              </a:lnSpc>
              <a:buClr>
                <a:srgbClr val="FC0128"/>
              </a:buClr>
              <a:buFont typeface="Monotype Sorts"/>
              <a:buAutoNum type="arabicPeriod"/>
            </a:pPr>
            <a:r>
              <a:rPr lang="fr-FR" altLang="fr-FR" sz="1800" b="1" dirty="0"/>
              <a:t>Conclusions</a:t>
            </a:r>
            <a:r>
              <a:rPr lang="fr-FR" altLang="fr-FR" sz="1800" dirty="0"/>
              <a:t>	</a:t>
            </a:r>
          </a:p>
        </p:txBody>
      </p:sp>
      <p:sp>
        <p:nvSpPr>
          <p:cNvPr id="43013" name="Text Box 3">
            <a:extLst>
              <a:ext uri="{FF2B5EF4-FFF2-40B4-BE49-F238E27FC236}">
                <a16:creationId xmlns:a16="http://schemas.microsoft.com/office/drawing/2014/main" id="{C36A2E1F-7225-BB28-5057-E7FCD6068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Plan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pied de page 2">
            <a:extLst>
              <a:ext uri="{FF2B5EF4-FFF2-40B4-BE49-F238E27FC236}">
                <a16:creationId xmlns:a16="http://schemas.microsoft.com/office/drawing/2014/main" id="{999DC223-013F-1FA4-713E-6F72DD3C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45059" name="Espace réservé du numéro de diapositive 3">
            <a:extLst>
              <a:ext uri="{FF2B5EF4-FFF2-40B4-BE49-F238E27FC236}">
                <a16:creationId xmlns:a16="http://schemas.microsoft.com/office/drawing/2014/main" id="{11C3F65B-994A-4D2B-B303-49BB81BD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56205A-A568-442D-B385-17CC36351F5F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1400"/>
          </a:p>
        </p:txBody>
      </p:sp>
      <p:graphicFrame>
        <p:nvGraphicFramePr>
          <p:cNvPr id="65595" name="Group 59">
            <a:extLst>
              <a:ext uri="{FF2B5EF4-FFF2-40B4-BE49-F238E27FC236}">
                <a16:creationId xmlns:a16="http://schemas.microsoft.com/office/drawing/2014/main" id="{D42F77E5-969B-2AE9-9BDB-610D0FFC0A80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981075"/>
          <a:ext cx="5976938" cy="1243013"/>
        </p:xfrm>
        <a:graphic>
          <a:graphicData uri="http://schemas.openxmlformats.org/drawingml/2006/table">
            <a:tbl>
              <a:tblPr/>
              <a:tblGrid>
                <a:gridCol w="931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Isotope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Protons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Neutrons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Proportion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Half life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stable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0.0000000001%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5568 ans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5091" name="Picture 54" descr="isotopes_carbon12">
            <a:extLst>
              <a:ext uri="{FF2B5EF4-FFF2-40B4-BE49-F238E27FC236}">
                <a16:creationId xmlns:a16="http://schemas.microsoft.com/office/drawing/2014/main" id="{CBBA808A-3583-5054-7890-BEBFB029A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141663"/>
            <a:ext cx="12573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2" name="Picture 55" descr="isotopes_carbon14">
            <a:extLst>
              <a:ext uri="{FF2B5EF4-FFF2-40B4-BE49-F238E27FC236}">
                <a16:creationId xmlns:a16="http://schemas.microsoft.com/office/drawing/2014/main" id="{0ED13EEA-6D9D-8735-30EA-EAFE838B2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141663"/>
            <a:ext cx="12573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3" name="Picture 56">
            <a:extLst>
              <a:ext uri="{FF2B5EF4-FFF2-40B4-BE49-F238E27FC236}">
                <a16:creationId xmlns:a16="http://schemas.microsoft.com/office/drawing/2014/main" id="{B7EC608E-C4FD-C3DD-D104-06D8E338E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565400"/>
            <a:ext cx="37973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94" name="Text Box 58">
            <a:extLst>
              <a:ext uri="{FF2B5EF4-FFF2-40B4-BE49-F238E27FC236}">
                <a16:creationId xmlns:a16="http://schemas.microsoft.com/office/drawing/2014/main" id="{28D2549E-8A8B-941F-46DE-8DE121D9C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595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Il existe 7 isotopes du carbone : </a:t>
            </a:r>
            <a:r>
              <a:rPr lang="fr-FR" altLang="fr-FR" sz="1600" baseline="30000"/>
              <a:t>10</a:t>
            </a:r>
            <a:r>
              <a:rPr lang="fr-FR" altLang="fr-FR" sz="1600"/>
              <a:t>C, </a:t>
            </a:r>
            <a:r>
              <a:rPr lang="fr-FR" altLang="fr-FR" sz="1600" baseline="30000"/>
              <a:t>11</a:t>
            </a:r>
            <a:r>
              <a:rPr lang="fr-FR" altLang="fr-FR" sz="1600"/>
              <a:t>C, </a:t>
            </a:r>
            <a:r>
              <a:rPr lang="fr-FR" altLang="fr-FR" sz="1600" b="1" baseline="30000"/>
              <a:t>12</a:t>
            </a:r>
            <a:r>
              <a:rPr lang="fr-FR" altLang="fr-FR" sz="1600" b="1"/>
              <a:t>C</a:t>
            </a:r>
            <a:r>
              <a:rPr lang="fr-FR" altLang="fr-FR" sz="1600"/>
              <a:t>, </a:t>
            </a:r>
            <a:r>
              <a:rPr lang="fr-FR" altLang="fr-FR" sz="1600" baseline="30000"/>
              <a:t>13</a:t>
            </a:r>
            <a:r>
              <a:rPr lang="fr-FR" altLang="fr-FR" sz="1600"/>
              <a:t>C, </a:t>
            </a:r>
            <a:r>
              <a:rPr lang="fr-FR" altLang="fr-FR" sz="1600" b="1" baseline="30000"/>
              <a:t>14</a:t>
            </a:r>
            <a:r>
              <a:rPr lang="fr-FR" altLang="fr-FR" sz="1600" b="1"/>
              <a:t>C</a:t>
            </a:r>
            <a:r>
              <a:rPr lang="fr-FR" altLang="fr-FR" sz="1600"/>
              <a:t>, </a:t>
            </a:r>
            <a:r>
              <a:rPr lang="fr-FR" altLang="fr-FR" sz="1600" baseline="30000"/>
              <a:t>15</a:t>
            </a:r>
            <a:r>
              <a:rPr lang="fr-FR" altLang="fr-FR" sz="1600"/>
              <a:t>C, </a:t>
            </a:r>
            <a:r>
              <a:rPr lang="fr-FR" altLang="fr-FR" sz="1600" baseline="30000"/>
              <a:t>16</a:t>
            </a:r>
            <a:r>
              <a:rPr lang="fr-FR" altLang="fr-FR" sz="1600"/>
              <a:t>C.</a:t>
            </a:r>
          </a:p>
        </p:txBody>
      </p:sp>
      <p:sp>
        <p:nvSpPr>
          <p:cNvPr id="45095" name="Text Box 60">
            <a:extLst>
              <a:ext uri="{FF2B5EF4-FFF2-40B4-BE49-F238E27FC236}">
                <a16:creationId xmlns:a16="http://schemas.microsoft.com/office/drawing/2014/main" id="{E1682E1C-3CEC-AD8E-41CF-C18150753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3.1 Datation radiocarbone – Principe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pied de page 2">
            <a:extLst>
              <a:ext uri="{FF2B5EF4-FFF2-40B4-BE49-F238E27FC236}">
                <a16:creationId xmlns:a16="http://schemas.microsoft.com/office/drawing/2014/main" id="{D14AB4FE-E32F-A7C3-CEB2-878FBAE3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47107" name="Espace réservé du numéro de diapositive 3">
            <a:extLst>
              <a:ext uri="{FF2B5EF4-FFF2-40B4-BE49-F238E27FC236}">
                <a16:creationId xmlns:a16="http://schemas.microsoft.com/office/drawing/2014/main" id="{35706368-390D-567B-06ED-7011201F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2C2895-6F09-4BCE-A807-7293B8469B5D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400"/>
          </a:p>
        </p:txBody>
      </p:sp>
      <p:sp>
        <p:nvSpPr>
          <p:cNvPr id="47108" name="Text Box 6">
            <a:extLst>
              <a:ext uri="{FF2B5EF4-FFF2-40B4-BE49-F238E27FC236}">
                <a16:creationId xmlns:a16="http://schemas.microsoft.com/office/drawing/2014/main" id="{70FE20FF-1273-36AF-E802-FF05350A5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692150"/>
            <a:ext cx="474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/>
              <a:t>Désintégration du </a:t>
            </a:r>
            <a:r>
              <a:rPr lang="fr-FR" altLang="fr-FR" sz="1800" b="1" baseline="30000"/>
              <a:t>14</a:t>
            </a:r>
            <a:r>
              <a:rPr lang="fr-FR" altLang="fr-FR" sz="1800" b="1"/>
              <a:t>C avec émission beta</a:t>
            </a:r>
            <a:r>
              <a:rPr lang="fr-FR" altLang="fr-FR" sz="1800"/>
              <a:t>:</a:t>
            </a:r>
          </a:p>
        </p:txBody>
      </p:sp>
      <p:pic>
        <p:nvPicPr>
          <p:cNvPr id="47109" name="Picture 8">
            <a:extLst>
              <a:ext uri="{FF2B5EF4-FFF2-40B4-BE49-F238E27FC236}">
                <a16:creationId xmlns:a16="http://schemas.microsoft.com/office/drawing/2014/main" id="{95ACF76B-3488-F80C-8228-5A1BB8A3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20800"/>
            <a:ext cx="3805237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9" descr="carbon%20cycle">
            <a:extLst>
              <a:ext uri="{FF2B5EF4-FFF2-40B4-BE49-F238E27FC236}">
                <a16:creationId xmlns:a16="http://schemas.microsoft.com/office/drawing/2014/main" id="{BB1B0824-CEEB-2EB7-3973-3883749D6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744538"/>
            <a:ext cx="313055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36" descr="Libby">
            <a:extLst>
              <a:ext uri="{FF2B5EF4-FFF2-40B4-BE49-F238E27FC236}">
                <a16:creationId xmlns:a16="http://schemas.microsoft.com/office/drawing/2014/main" id="{97D31F1F-CED8-4E3B-4816-FDD091E2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05125"/>
            <a:ext cx="2038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 Box 137">
            <a:extLst>
              <a:ext uri="{FF2B5EF4-FFF2-40B4-BE49-F238E27FC236}">
                <a16:creationId xmlns:a16="http://schemas.microsoft.com/office/drawing/2014/main" id="{6EACE176-D332-8B57-B3F8-8DE90BE02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70538"/>
            <a:ext cx="19986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/>
              <a:t>Découverte de Libby 1946.</a:t>
            </a:r>
          </a:p>
        </p:txBody>
      </p:sp>
      <p:sp>
        <p:nvSpPr>
          <p:cNvPr id="47113" name="Text Box 138">
            <a:extLst>
              <a:ext uri="{FF2B5EF4-FFF2-40B4-BE49-F238E27FC236}">
                <a16:creationId xmlns:a16="http://schemas.microsoft.com/office/drawing/2014/main" id="{46996658-4B30-A108-EB46-8EC92A041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3.1 Datation radiocarbone – Principe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pied de page 2">
            <a:extLst>
              <a:ext uri="{FF2B5EF4-FFF2-40B4-BE49-F238E27FC236}">
                <a16:creationId xmlns:a16="http://schemas.microsoft.com/office/drawing/2014/main" id="{92F0F624-48A1-FF62-F04E-E4DA82A7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48131" name="Espace réservé du numéro de diapositive 3">
            <a:extLst>
              <a:ext uri="{FF2B5EF4-FFF2-40B4-BE49-F238E27FC236}">
                <a16:creationId xmlns:a16="http://schemas.microsoft.com/office/drawing/2014/main" id="{D480A09A-0DDD-5060-7F43-E171C59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432A70-A12A-4EA2-BBCE-80F3E11692C5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1400"/>
          </a:p>
        </p:txBody>
      </p:sp>
      <p:sp>
        <p:nvSpPr>
          <p:cNvPr id="48132" name="Text Box 7">
            <a:extLst>
              <a:ext uri="{FF2B5EF4-FFF2-40B4-BE49-F238E27FC236}">
                <a16:creationId xmlns:a16="http://schemas.microsoft.com/office/drawing/2014/main" id="{41EADF45-0E08-4846-FC75-551412B69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08050"/>
            <a:ext cx="83724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/>
              <a:t>Activité initiale A</a:t>
            </a:r>
            <a:r>
              <a:rPr lang="fr-FR" altLang="fr-FR" sz="2000" b="1" baseline="-25000"/>
              <a:t>0</a:t>
            </a:r>
            <a:endParaRPr lang="fr-FR" altLang="fr-FR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Le </a:t>
            </a:r>
            <a:r>
              <a:rPr lang="fr-FR" altLang="fr-FR" sz="2000" baseline="30000"/>
              <a:t>14</a:t>
            </a:r>
            <a:r>
              <a:rPr lang="fr-FR" altLang="fr-FR" sz="2000"/>
              <a:t>C est rapidement oxydé pour donner du gaz carbonique ( ex : absorbé par les plantes au cours de la photosynthèse 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Le bois vivant contient donc toujours une certaine proportion de carbone 14, et on a constaté que cette quantité était constante dans le monde, chaque gramme de carbone contenant suffisamment d'isotopes </a:t>
            </a:r>
            <a:r>
              <a:rPr lang="fr-FR" altLang="fr-FR" sz="2000" baseline="30000"/>
              <a:t>14</a:t>
            </a:r>
            <a:r>
              <a:rPr lang="fr-FR" altLang="fr-FR" sz="2000"/>
              <a:t>C pour qu'un détecteur enregistre 13.6 désintégrations par minute et par gramme de carbone ( dpm/g ). </a:t>
            </a:r>
          </a:p>
        </p:txBody>
      </p:sp>
      <p:sp>
        <p:nvSpPr>
          <p:cNvPr id="48133" name="Text Box 10">
            <a:extLst>
              <a:ext uri="{FF2B5EF4-FFF2-40B4-BE49-F238E27FC236}">
                <a16:creationId xmlns:a16="http://schemas.microsoft.com/office/drawing/2014/main" id="{B25160B9-09DE-D9AF-580E-8F8EAA133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3.1 Datation radiocarbone – Principe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pied de page 4">
            <a:extLst>
              <a:ext uri="{FF2B5EF4-FFF2-40B4-BE49-F238E27FC236}">
                <a16:creationId xmlns:a16="http://schemas.microsoft.com/office/drawing/2014/main" id="{0A4590F0-A80B-D8DC-E041-66544B96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6147" name="Espace réservé du numéro de diapositive 5">
            <a:extLst>
              <a:ext uri="{FF2B5EF4-FFF2-40B4-BE49-F238E27FC236}">
                <a16:creationId xmlns:a16="http://schemas.microsoft.com/office/drawing/2014/main" id="{12FF62CA-BFF1-F27E-1787-C7BDC082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C6540C-6EC0-4550-B7CB-73F41560A6C6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400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A33DD4A3-68D7-9703-8228-9FCDD7703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56165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FC0128"/>
              </a:buClr>
              <a:buFont typeface="Monotype Sorts"/>
              <a:buAutoNum type="arabicPeriod"/>
            </a:pPr>
            <a:r>
              <a:rPr lang="fr-FR" altLang="fr-FR" sz="1800" b="1" dirty="0"/>
              <a:t>Introduction</a:t>
            </a:r>
            <a:br>
              <a:rPr lang="fr-FR" altLang="fr-FR" sz="1800" b="1" dirty="0"/>
            </a:br>
            <a:endParaRPr lang="fr-FR" altLang="fr-FR" sz="1800" b="1" dirty="0"/>
          </a:p>
          <a:p>
            <a:pPr marL="609600" indent="-609600" eaLnBrk="1" hangingPunct="1">
              <a:lnSpc>
                <a:spcPct val="80000"/>
              </a:lnSpc>
              <a:buClr>
                <a:srgbClr val="FC0128"/>
              </a:buClr>
              <a:buFont typeface="Monotype Sorts"/>
              <a:buAutoNum type="arabicPeriod"/>
            </a:pPr>
            <a:r>
              <a:rPr lang="fr-FR" altLang="fr-FR" sz="1800" b="1" dirty="0"/>
              <a:t>Rappels et approfondissements</a:t>
            </a:r>
            <a:br>
              <a:rPr lang="fr-FR" altLang="fr-FR" sz="1800" b="1" dirty="0"/>
            </a:br>
            <a:br>
              <a:rPr lang="fr-FR" altLang="fr-FR" sz="1800" b="1" dirty="0"/>
            </a:br>
            <a:r>
              <a:rPr lang="fr-FR" altLang="fr-FR" sz="1800" b="1" dirty="0"/>
              <a:t>	</a:t>
            </a:r>
            <a:r>
              <a:rPr lang="fr-FR" altLang="fr-FR" sz="1800" dirty="0"/>
              <a:t>La loi de la radioactivité</a:t>
            </a:r>
            <a:br>
              <a:rPr lang="fr-FR" altLang="fr-FR" sz="1800" dirty="0"/>
            </a:br>
            <a:r>
              <a:rPr lang="fr-FR" altLang="fr-FR" sz="1800" dirty="0"/>
              <a:t>	Les techniques analytiques</a:t>
            </a:r>
            <a:br>
              <a:rPr lang="fr-FR" altLang="fr-FR" sz="1800" dirty="0"/>
            </a:br>
            <a:r>
              <a:rPr lang="fr-FR" altLang="fr-FR" sz="1800" dirty="0"/>
              <a:t>	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FC0128"/>
              </a:buClr>
              <a:buFont typeface="Monotype Sorts"/>
              <a:buAutoNum type="arabicPeriod"/>
            </a:pPr>
            <a:r>
              <a:rPr lang="fr-FR" altLang="fr-FR" sz="1800" b="1" dirty="0"/>
              <a:t>Datation radiocarbone</a:t>
            </a:r>
            <a:br>
              <a:rPr lang="fr-FR" altLang="fr-FR" sz="1800" b="1" dirty="0"/>
            </a:br>
            <a:br>
              <a:rPr lang="fr-FR" altLang="fr-FR" sz="1800" dirty="0"/>
            </a:br>
            <a:r>
              <a:rPr lang="fr-FR" altLang="fr-FR" sz="1800" dirty="0"/>
              <a:t>	Principe</a:t>
            </a:r>
            <a:br>
              <a:rPr lang="fr-FR" altLang="fr-FR" sz="1800" dirty="0"/>
            </a:br>
            <a:r>
              <a:rPr lang="fr-FR" altLang="fr-FR" sz="1800" dirty="0"/>
              <a:t>	Complications et corrections</a:t>
            </a:r>
            <a:br>
              <a:rPr lang="fr-FR" altLang="fr-FR" sz="1800" dirty="0"/>
            </a:br>
            <a:r>
              <a:rPr lang="fr-FR" altLang="fr-FR" sz="1800" dirty="0"/>
              <a:t>	Bouleversements anthropiques</a:t>
            </a:r>
            <a:br>
              <a:rPr lang="fr-FR" altLang="fr-FR" sz="1800" dirty="0"/>
            </a:br>
            <a:r>
              <a:rPr lang="fr-FR" altLang="fr-FR" sz="1800" dirty="0"/>
              <a:t>	Recommandations</a:t>
            </a:r>
            <a:br>
              <a:rPr lang="fr-FR" altLang="fr-FR" sz="1800" dirty="0"/>
            </a:br>
            <a:r>
              <a:rPr lang="fr-FR" altLang="fr-FR" sz="1800" dirty="0"/>
              <a:t>	Un exemple</a:t>
            </a:r>
            <a:br>
              <a:rPr lang="fr-FR" altLang="fr-FR" sz="1800" dirty="0"/>
            </a:br>
            <a:endParaRPr lang="fr-FR" altLang="fr-FR" sz="1800" dirty="0"/>
          </a:p>
          <a:p>
            <a:pPr marL="609600" indent="-609600" eaLnBrk="1" hangingPunct="1">
              <a:lnSpc>
                <a:spcPct val="80000"/>
              </a:lnSpc>
              <a:buClr>
                <a:srgbClr val="FC0128"/>
              </a:buClr>
              <a:buFont typeface="Monotype Sorts"/>
              <a:buAutoNum type="arabicPeriod"/>
            </a:pPr>
            <a:r>
              <a:rPr lang="fr-FR" altLang="fr-FR" sz="1800" b="1" dirty="0"/>
              <a:t>Conclusions</a:t>
            </a:r>
            <a:r>
              <a:rPr lang="fr-FR" altLang="fr-FR" sz="1800" dirty="0"/>
              <a:t>	</a:t>
            </a: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280400A9-409D-E2F3-A861-EDDAC2765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Plan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u pied de page 2">
            <a:extLst>
              <a:ext uri="{FF2B5EF4-FFF2-40B4-BE49-F238E27FC236}">
                <a16:creationId xmlns:a16="http://schemas.microsoft.com/office/drawing/2014/main" id="{C64081D4-2039-7FCD-EC0D-3752F9A8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49155" name="Espace réservé du numéro de diapositive 3">
            <a:extLst>
              <a:ext uri="{FF2B5EF4-FFF2-40B4-BE49-F238E27FC236}">
                <a16:creationId xmlns:a16="http://schemas.microsoft.com/office/drawing/2014/main" id="{BB5AAC25-7AD4-A053-9E4A-A0BFB6DF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1FD4A6-E1E9-42DA-8799-00B076AE07CD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1400"/>
          </a:p>
        </p:txBody>
      </p:sp>
      <p:sp>
        <p:nvSpPr>
          <p:cNvPr id="49156" name="Rectangle 10">
            <a:extLst>
              <a:ext uri="{FF2B5EF4-FFF2-40B4-BE49-F238E27FC236}">
                <a16:creationId xmlns:a16="http://schemas.microsoft.com/office/drawing/2014/main" id="{FD133055-CAF3-5900-683B-374B1B797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303838"/>
            <a:ext cx="432117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49157" name="Picture 4">
            <a:extLst>
              <a:ext uri="{FF2B5EF4-FFF2-40B4-BE49-F238E27FC236}">
                <a16:creationId xmlns:a16="http://schemas.microsoft.com/office/drawing/2014/main" id="{DE02B61A-7DCC-7EE6-EB9A-33837F4E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20713"/>
            <a:ext cx="517525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7">
            <a:extLst>
              <a:ext uri="{FF2B5EF4-FFF2-40B4-BE49-F238E27FC236}">
                <a16:creationId xmlns:a16="http://schemas.microsoft.com/office/drawing/2014/main" id="{18D018D9-841D-CCBF-E255-AC5B0FAEB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65175"/>
            <a:ext cx="325913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/>
              <a:t>Période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T est théoriquement de </a:t>
            </a:r>
            <a:r>
              <a:rPr lang="fr-FR" altLang="fr-FR" sz="1800" b="1"/>
              <a:t>5730 ± 40 ans</a:t>
            </a:r>
            <a:r>
              <a:rPr lang="fr-FR" altLang="fr-FR" sz="1800"/>
              <a:t> (GODWIN, 1962 ) mais suite à des conventions internationales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de la communauté scientifique du radiocarbone pour éviter des confusions, la période utilisée est celle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mise en évidence par Willard Libby de </a:t>
            </a:r>
            <a:r>
              <a:rPr lang="fr-FR" altLang="fr-FR" sz="1800" b="1"/>
              <a:t>5568 ± 30 ans</a:t>
            </a:r>
            <a:r>
              <a:rPr lang="fr-FR" altLang="fr-FR" sz="1800"/>
              <a:t>. Valeur adoptée dès 1951.</a:t>
            </a:r>
          </a:p>
        </p:txBody>
      </p:sp>
      <p:sp>
        <p:nvSpPr>
          <p:cNvPr id="49159" name="Text Box 9">
            <a:extLst>
              <a:ext uri="{FF2B5EF4-FFF2-40B4-BE49-F238E27FC236}">
                <a16:creationId xmlns:a16="http://schemas.microsoft.com/office/drawing/2014/main" id="{7AEBEE72-52FC-B80F-7319-862A7DAC1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373688"/>
            <a:ext cx="4284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t = (1/</a:t>
            </a:r>
            <a:r>
              <a:rPr lang="fr-FR" altLang="fr-FR" sz="1800">
                <a:latin typeface="Symbol" panose="05050102010706020507" pitchFamily="18" charset="2"/>
              </a:rPr>
              <a:t>l</a:t>
            </a:r>
            <a:r>
              <a:rPr lang="fr-FR" altLang="fr-FR" sz="1800"/>
              <a:t>).ln(A</a:t>
            </a:r>
            <a:r>
              <a:rPr lang="fr-FR" altLang="fr-FR" sz="1800" baseline="-25000"/>
              <a:t>0</a:t>
            </a:r>
            <a:r>
              <a:rPr lang="fr-FR" altLang="fr-FR" sz="1800"/>
              <a:t>/A) avec 1/</a:t>
            </a:r>
            <a:r>
              <a:rPr lang="fr-FR" altLang="fr-FR" sz="1800">
                <a:latin typeface="Symbol" panose="05050102010706020507" pitchFamily="18" charset="2"/>
              </a:rPr>
              <a:t>l</a:t>
            </a:r>
            <a:r>
              <a:rPr lang="fr-FR" altLang="fr-FR" sz="1800"/>
              <a:t> = T/ln2 = 8033</a:t>
            </a:r>
          </a:p>
        </p:txBody>
      </p:sp>
      <p:sp>
        <p:nvSpPr>
          <p:cNvPr id="49160" name="Text Box 11">
            <a:extLst>
              <a:ext uri="{FF2B5EF4-FFF2-40B4-BE49-F238E27FC236}">
                <a16:creationId xmlns:a16="http://schemas.microsoft.com/office/drawing/2014/main" id="{5C09BD0E-3B1E-46EA-9DF1-53FC90B7D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3.1 Datation radiocarbone – Principe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u pied de page 2">
            <a:extLst>
              <a:ext uri="{FF2B5EF4-FFF2-40B4-BE49-F238E27FC236}">
                <a16:creationId xmlns:a16="http://schemas.microsoft.com/office/drawing/2014/main" id="{0F19F389-04BD-E23B-D749-DAD4CC682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50179" name="Espace réservé du numéro de diapositive 3">
            <a:extLst>
              <a:ext uri="{FF2B5EF4-FFF2-40B4-BE49-F238E27FC236}">
                <a16:creationId xmlns:a16="http://schemas.microsoft.com/office/drawing/2014/main" id="{440421C0-C537-C049-91B5-7FED8D7E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37DE4-A7C9-4D69-A04A-29D70B821739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1400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60CE473-661D-6933-B535-0C2863EFB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620713"/>
            <a:ext cx="5113338" cy="309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aphicFrame>
        <p:nvGraphicFramePr>
          <p:cNvPr id="50181" name="Object 3">
            <a:extLst>
              <a:ext uri="{FF2B5EF4-FFF2-40B4-BE49-F238E27FC236}">
                <a16:creationId xmlns:a16="http://schemas.microsoft.com/office/drawing/2014/main" id="{D940CE4C-D412-82A4-D1E2-BF13A06702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557338"/>
          <a:ext cx="3167062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614" imgH="431613" progId="Equation.3">
                  <p:embed/>
                </p:oleObj>
              </mc:Choice>
              <mc:Fallback>
                <p:oleObj name="Equation" r:id="rId2" imgW="888614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57338"/>
                        <a:ext cx="3167062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2" name="Picture 4">
            <a:extLst>
              <a:ext uri="{FF2B5EF4-FFF2-40B4-BE49-F238E27FC236}">
                <a16:creationId xmlns:a16="http://schemas.microsoft.com/office/drawing/2014/main" id="{02C9DE5F-2A76-D265-D228-9790B768B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60"/>
          <a:stretch>
            <a:fillRect/>
          </a:stretch>
        </p:blipFill>
        <p:spPr bwMode="auto">
          <a:xfrm>
            <a:off x="5435600" y="836613"/>
            <a:ext cx="24590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Line 5">
            <a:extLst>
              <a:ext uri="{FF2B5EF4-FFF2-40B4-BE49-F238E27FC236}">
                <a16:creationId xmlns:a16="http://schemas.microsoft.com/office/drawing/2014/main" id="{C432FB2F-A1CA-E539-3208-31B7D5594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1411288"/>
            <a:ext cx="7191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84" name="Text Box 6">
            <a:extLst>
              <a:ext uri="{FF2B5EF4-FFF2-40B4-BE49-F238E27FC236}">
                <a16:creationId xmlns:a16="http://schemas.microsoft.com/office/drawing/2014/main" id="{E49FEDCE-A243-5A8F-416B-B713CB0E2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908050"/>
            <a:ext cx="22304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A</a:t>
            </a:r>
            <a:r>
              <a:rPr lang="fr-FR" altLang="fr-FR" sz="2400" baseline="-25000"/>
              <a:t>0 </a:t>
            </a:r>
            <a:r>
              <a:rPr lang="fr-FR" altLang="fr-FR" sz="2400"/>
              <a:t>ou N</a:t>
            </a:r>
            <a:r>
              <a:rPr lang="fr-FR" altLang="fr-FR" sz="2400" baseline="-25000"/>
              <a:t>0</a:t>
            </a:r>
            <a:r>
              <a:rPr lang="fr-FR" altLang="fr-FR" sz="2400"/>
              <a:t> connu</a:t>
            </a:r>
          </a:p>
        </p:txBody>
      </p:sp>
      <p:sp>
        <p:nvSpPr>
          <p:cNvPr id="50185" name="Line 7">
            <a:extLst>
              <a:ext uri="{FF2B5EF4-FFF2-40B4-BE49-F238E27FC236}">
                <a16:creationId xmlns:a16="http://schemas.microsoft.com/office/drawing/2014/main" id="{B4E7F45E-7C31-18FD-10FE-9EC1C3F825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2997200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86" name="Text Box 8">
            <a:extLst>
              <a:ext uri="{FF2B5EF4-FFF2-40B4-BE49-F238E27FC236}">
                <a16:creationId xmlns:a16="http://schemas.microsoft.com/office/drawing/2014/main" id="{6B50848E-9E1E-F906-F9DC-91AC76F41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00438"/>
            <a:ext cx="273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Donné par les physiciens</a:t>
            </a:r>
          </a:p>
        </p:txBody>
      </p:sp>
      <p:sp>
        <p:nvSpPr>
          <p:cNvPr id="50187" name="Line 9">
            <a:extLst>
              <a:ext uri="{FF2B5EF4-FFF2-40B4-BE49-F238E27FC236}">
                <a16:creationId xmlns:a16="http://schemas.microsoft.com/office/drawing/2014/main" id="{2018E8D4-76B3-CFBE-AA54-80B25979E2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6188" y="148431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88" name="Text Box 10">
            <a:extLst>
              <a:ext uri="{FF2B5EF4-FFF2-40B4-BE49-F238E27FC236}">
                <a16:creationId xmlns:a16="http://schemas.microsoft.com/office/drawing/2014/main" id="{74E99B99-F92B-290E-5C01-B65059003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836613"/>
            <a:ext cx="12017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A ou 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mesuré</a:t>
            </a:r>
          </a:p>
        </p:txBody>
      </p:sp>
      <p:graphicFrame>
        <p:nvGraphicFramePr>
          <p:cNvPr id="50189" name="Object 11">
            <a:extLst>
              <a:ext uri="{FF2B5EF4-FFF2-40B4-BE49-F238E27FC236}">
                <a16:creationId xmlns:a16="http://schemas.microsoft.com/office/drawing/2014/main" id="{2272A7C5-5C45-E14F-6F99-6E6BBCA375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838" y="4221163"/>
          <a:ext cx="3257550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431800" progId="Equation.3">
                  <p:embed/>
                </p:oleObj>
              </mc:Choice>
              <mc:Fallback>
                <p:oleObj name="Equation" r:id="rId5" imgW="914400" imgH="431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4221163"/>
                        <a:ext cx="3257550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0" name="Text Box 13">
            <a:extLst>
              <a:ext uri="{FF2B5EF4-FFF2-40B4-BE49-F238E27FC236}">
                <a16:creationId xmlns:a16="http://schemas.microsoft.com/office/drawing/2014/main" id="{6BA0412C-F68F-EF66-A266-96FD03DA8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614363"/>
            <a:ext cx="1890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/>
              <a:t>Un cas simple</a:t>
            </a:r>
          </a:p>
        </p:txBody>
      </p:sp>
      <p:sp>
        <p:nvSpPr>
          <p:cNvPr id="50191" name="Text Box 14">
            <a:extLst>
              <a:ext uri="{FF2B5EF4-FFF2-40B4-BE49-F238E27FC236}">
                <a16:creationId xmlns:a16="http://schemas.microsoft.com/office/drawing/2014/main" id="{D74EC4BC-412D-6A72-C61A-7D44C3C16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3.1 Datation radiocarbone – Principe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pied de page 2">
            <a:extLst>
              <a:ext uri="{FF2B5EF4-FFF2-40B4-BE49-F238E27FC236}">
                <a16:creationId xmlns:a16="http://schemas.microsoft.com/office/drawing/2014/main" id="{54A7FC43-6ECC-52B6-9AB1-4ED722C0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51203" name="Espace réservé du numéro de diapositive 3">
            <a:extLst>
              <a:ext uri="{FF2B5EF4-FFF2-40B4-BE49-F238E27FC236}">
                <a16:creationId xmlns:a16="http://schemas.microsoft.com/office/drawing/2014/main" id="{28A6EE0C-A405-A5AB-8276-55DAF97F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7C0C2D-BCF3-41D5-AA1D-A6CE6D0E369E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1400"/>
          </a:p>
        </p:txBody>
      </p:sp>
      <p:graphicFrame>
        <p:nvGraphicFramePr>
          <p:cNvPr id="89129" name="Group 41">
            <a:extLst>
              <a:ext uri="{FF2B5EF4-FFF2-40B4-BE49-F238E27FC236}">
                <a16:creationId xmlns:a16="http://schemas.microsoft.com/office/drawing/2014/main" id="{4AFEF24C-569D-AFA3-A5FF-FE3D33C5FCF3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981075"/>
          <a:ext cx="5472112" cy="3383172"/>
        </p:xfrm>
        <a:graphic>
          <a:graphicData uri="http://schemas.openxmlformats.org/drawingml/2006/table">
            <a:tbl>
              <a:tblPr/>
              <a:tblGrid>
                <a:gridCol w="182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Scintillation liquide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Spectrométrie de masse par accélérateur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Charbon de bois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à 10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à 500 g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à 10 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à 5 g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Durée de la mesure pour une même précision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jours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heure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222" name="Text Box 33">
            <a:extLst>
              <a:ext uri="{FF2B5EF4-FFF2-40B4-BE49-F238E27FC236}">
                <a16:creationId xmlns:a16="http://schemas.microsoft.com/office/drawing/2014/main" id="{C659C405-84C4-EB02-4E8E-CE4CAED41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2327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Mesure du </a:t>
            </a:r>
            <a:r>
              <a:rPr lang="fr-FR" altLang="fr-FR" sz="2000" baseline="30000"/>
              <a:t>14</a:t>
            </a:r>
            <a:r>
              <a:rPr lang="fr-FR" altLang="fr-FR" sz="2000"/>
              <a:t>C par:</a:t>
            </a:r>
          </a:p>
        </p:txBody>
      </p:sp>
      <p:pic>
        <p:nvPicPr>
          <p:cNvPr id="51223" name="Picture 37" descr="archeo">
            <a:extLst>
              <a:ext uri="{FF2B5EF4-FFF2-40B4-BE49-F238E27FC236}">
                <a16:creationId xmlns:a16="http://schemas.microsoft.com/office/drawing/2014/main" id="{5D080245-1316-F619-C6A2-25A155656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84313"/>
            <a:ext cx="18018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4" name="Picture 40" descr="Image of some materials that can be dated via radiocarbon dating if they survive long enough">
            <a:extLst>
              <a:ext uri="{FF2B5EF4-FFF2-40B4-BE49-F238E27FC236}">
                <a16:creationId xmlns:a16="http://schemas.microsoft.com/office/drawing/2014/main" id="{FA2FBF05-2726-7138-98C6-19FCAA050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81525"/>
            <a:ext cx="2333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5" name="Picture 43" descr="AMS">
            <a:extLst>
              <a:ext uri="{FF2B5EF4-FFF2-40B4-BE49-F238E27FC236}">
                <a16:creationId xmlns:a16="http://schemas.microsoft.com/office/drawing/2014/main" id="{94733655-31CA-41FF-88AA-4AF0C3FF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23812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6" name="Text Box 44">
            <a:extLst>
              <a:ext uri="{FF2B5EF4-FFF2-40B4-BE49-F238E27FC236}">
                <a16:creationId xmlns:a16="http://schemas.microsoft.com/office/drawing/2014/main" id="{5DB19590-54D1-A078-7861-61ED9C70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3.1 Datation radiocarbone – Principe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pied de page 2">
            <a:extLst>
              <a:ext uri="{FF2B5EF4-FFF2-40B4-BE49-F238E27FC236}">
                <a16:creationId xmlns:a16="http://schemas.microsoft.com/office/drawing/2014/main" id="{FFDB77FD-69D0-EC82-C9AD-83A8FF8D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52227" name="Espace réservé du numéro de diapositive 3">
            <a:extLst>
              <a:ext uri="{FF2B5EF4-FFF2-40B4-BE49-F238E27FC236}">
                <a16:creationId xmlns:a16="http://schemas.microsoft.com/office/drawing/2014/main" id="{CDA5F2CF-6C14-2FED-7706-A39C18B4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454413-EF9C-407F-8E27-45BDDD94319B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1400"/>
          </a:p>
        </p:txBody>
      </p:sp>
      <p:sp>
        <p:nvSpPr>
          <p:cNvPr id="52228" name="Text Box 11">
            <a:extLst>
              <a:ext uri="{FF2B5EF4-FFF2-40B4-BE49-F238E27FC236}">
                <a16:creationId xmlns:a16="http://schemas.microsoft.com/office/drawing/2014/main" id="{56AF179A-B9CF-6237-35AE-7455DFA3F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268413"/>
            <a:ext cx="268446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La procédure analytique peut être divisée en 3 étapes: traitement chimique, synthèse du benzène dans une ligne sous vide, et mesure avec un compteur à scintillation liquide. </a:t>
            </a:r>
          </a:p>
        </p:txBody>
      </p:sp>
      <p:sp>
        <p:nvSpPr>
          <p:cNvPr id="52229" name="Text Box 12">
            <a:extLst>
              <a:ext uri="{FF2B5EF4-FFF2-40B4-BE49-F238E27FC236}">
                <a16:creationId xmlns:a16="http://schemas.microsoft.com/office/drawing/2014/main" id="{2826227C-B2FB-6A1F-BB8C-116E6D4DB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292600"/>
            <a:ext cx="520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Préparation avant comptage dans un scintillateur.</a:t>
            </a:r>
          </a:p>
        </p:txBody>
      </p:sp>
      <p:pic>
        <p:nvPicPr>
          <p:cNvPr id="52230" name="Picture 15" descr="Image of radiocarbon apparatus">
            <a:extLst>
              <a:ext uri="{FF2B5EF4-FFF2-40B4-BE49-F238E27FC236}">
                <a16:creationId xmlns:a16="http://schemas.microsoft.com/office/drawing/2014/main" id="{031870E2-9947-F38C-96DF-D00C932CE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4465637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16">
            <a:extLst>
              <a:ext uri="{FF2B5EF4-FFF2-40B4-BE49-F238E27FC236}">
                <a16:creationId xmlns:a16="http://schemas.microsoft.com/office/drawing/2014/main" id="{F7DADD0A-1AA1-21ED-C36F-818C0B1D6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3.1 Datation radiocarbone – Principe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u pied de page 2">
            <a:extLst>
              <a:ext uri="{FF2B5EF4-FFF2-40B4-BE49-F238E27FC236}">
                <a16:creationId xmlns:a16="http://schemas.microsoft.com/office/drawing/2014/main" id="{7F110471-8D8C-A380-5B89-A2E775EF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53251" name="Espace réservé du numéro de diapositive 3">
            <a:extLst>
              <a:ext uri="{FF2B5EF4-FFF2-40B4-BE49-F238E27FC236}">
                <a16:creationId xmlns:a16="http://schemas.microsoft.com/office/drawing/2014/main" id="{BF0D31E5-0931-0555-D81E-66586F0D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EC79E1-0A7B-4888-8C1B-2FEF040819E6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1400"/>
          </a:p>
        </p:txBody>
      </p:sp>
      <p:sp>
        <p:nvSpPr>
          <p:cNvPr id="53252" name="Rectangle 9">
            <a:extLst>
              <a:ext uri="{FF2B5EF4-FFF2-40B4-BE49-F238E27FC236}">
                <a16:creationId xmlns:a16="http://schemas.microsoft.com/office/drawing/2014/main" id="{927333BC-87B9-66A7-3025-1797190D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708275"/>
            <a:ext cx="7993063" cy="2808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3253" name="Rectangle 6">
            <a:extLst>
              <a:ext uri="{FF2B5EF4-FFF2-40B4-BE49-F238E27FC236}">
                <a16:creationId xmlns:a16="http://schemas.microsoft.com/office/drawing/2014/main" id="{20B93FA7-5DE0-C475-686B-9C313ADDD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765175"/>
            <a:ext cx="7772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000"/>
              <a:t>Après 7 demi-vie, l’activité n’est plus vraiment mesurable. La limite inférieure est donc de l’ordre de  ~35,000-45,000 ans. La limite supérieure aux environs de la Renaissance. </a:t>
            </a:r>
          </a:p>
          <a:p>
            <a:pPr eaLnBrk="1" hangingPunct="1">
              <a:buFontTx/>
              <a:buNone/>
            </a:pPr>
            <a:endParaRPr lang="fr-FR" altLang="fr-FR" sz="2000"/>
          </a:p>
          <a:p>
            <a:pPr algn="ctr" eaLnBrk="1" hangingPunct="1">
              <a:buFontTx/>
              <a:buNone/>
            </a:pPr>
            <a:r>
              <a:rPr lang="fr-FR" altLang="fr-FR" sz="2000" b="1"/>
              <a:t>Autres complications:</a:t>
            </a:r>
          </a:p>
          <a:p>
            <a:pPr algn="ctr" eaLnBrk="1" hangingPunct="1">
              <a:buFontTx/>
              <a:buNone/>
            </a:pPr>
            <a:endParaRPr lang="fr-FR" altLang="fr-FR" sz="2000" b="1"/>
          </a:p>
          <a:p>
            <a:pPr eaLnBrk="1" hangingPunct="1">
              <a:buFontTx/>
              <a:buAutoNum type="arabicPeriod"/>
            </a:pPr>
            <a:r>
              <a:rPr lang="fr-FR" altLang="fr-FR" sz="2000"/>
              <a:t>Variations du </a:t>
            </a:r>
            <a:r>
              <a:rPr lang="fr-FR" altLang="fr-FR" sz="2000" baseline="30000"/>
              <a:t>14</a:t>
            </a:r>
            <a:r>
              <a:rPr lang="fr-FR" altLang="fr-FR" sz="2000"/>
              <a:t>C du fait du fractionnement physique ou chimique.</a:t>
            </a:r>
            <a:br>
              <a:rPr lang="fr-FR" altLang="fr-FR" sz="2000"/>
            </a:br>
            <a:endParaRPr lang="fr-FR" altLang="fr-FR" sz="2000"/>
          </a:p>
          <a:p>
            <a:pPr eaLnBrk="1" hangingPunct="1">
              <a:buFontTx/>
              <a:buAutoNum type="arabicPeriod"/>
            </a:pPr>
            <a:r>
              <a:rPr lang="fr-FR" altLang="fr-FR" sz="2000"/>
              <a:t>Variations dans les taux de production du </a:t>
            </a:r>
            <a:r>
              <a:rPr lang="fr-FR" altLang="fr-FR" sz="2000" baseline="30000"/>
              <a:t>14</a:t>
            </a:r>
            <a:r>
              <a:rPr lang="fr-FR" altLang="fr-FR" sz="2000"/>
              <a:t>C </a:t>
            </a:r>
            <a:br>
              <a:rPr lang="fr-FR" altLang="fr-FR" sz="2000"/>
            </a:br>
            <a:r>
              <a:rPr lang="fr-FR" altLang="fr-FR" sz="2000"/>
              <a:t>- fluctuations dans le rayonnement cosmique</a:t>
            </a:r>
            <a:br>
              <a:rPr lang="fr-FR" altLang="fr-FR" sz="2000"/>
            </a:br>
            <a:r>
              <a:rPr lang="fr-FR" altLang="fr-FR" sz="2000"/>
              <a:t>- Changements dans le champ magnétique</a:t>
            </a:r>
            <a:br>
              <a:rPr lang="fr-FR" altLang="fr-FR" sz="2000"/>
            </a:br>
            <a:endParaRPr lang="fr-FR" altLang="fr-FR" sz="2000"/>
          </a:p>
          <a:p>
            <a:pPr eaLnBrk="1" hangingPunct="1">
              <a:buFontTx/>
              <a:buNone/>
            </a:pPr>
            <a:r>
              <a:rPr lang="fr-FR" altLang="fr-FR" sz="2000"/>
              <a:t>3. La période de demi-vie est de mieux en mieux connue</a:t>
            </a:r>
          </a:p>
          <a:p>
            <a:pPr eaLnBrk="1" hangingPunct="1">
              <a:buFontTx/>
              <a:buNone/>
            </a:pPr>
            <a:endParaRPr lang="fr-FR" altLang="fr-FR" sz="2000"/>
          </a:p>
        </p:txBody>
      </p:sp>
      <p:sp>
        <p:nvSpPr>
          <p:cNvPr id="53254" name="Text Box 10">
            <a:extLst>
              <a:ext uri="{FF2B5EF4-FFF2-40B4-BE49-F238E27FC236}">
                <a16:creationId xmlns:a16="http://schemas.microsoft.com/office/drawing/2014/main" id="{488AA755-3276-3E7C-A828-FC618FE28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3.2 Datation radiocarbone – Complications…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pied de page 2">
            <a:extLst>
              <a:ext uri="{FF2B5EF4-FFF2-40B4-BE49-F238E27FC236}">
                <a16:creationId xmlns:a16="http://schemas.microsoft.com/office/drawing/2014/main" id="{DA8D10CA-C7C5-DF46-70F3-3E89F8E1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54275" name="Espace réservé du numéro de diapositive 3">
            <a:extLst>
              <a:ext uri="{FF2B5EF4-FFF2-40B4-BE49-F238E27FC236}">
                <a16:creationId xmlns:a16="http://schemas.microsoft.com/office/drawing/2014/main" id="{51926FEC-3669-FB16-EAE4-E6C2D57B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283A44-A0C4-49EA-8C3A-A24C9FC97180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1400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4B9AD4D1-FA91-75C2-10DD-ADCBC59D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0713"/>
            <a:ext cx="813752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/>
              <a:t>Fractionnement: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Chaque isotope est animé d’un mouvement de vibration, donc d’une aptitude au déplacement dont la fréquence est fonction inverse de la masse.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Par conséquent les molécules lourdes réagissent moins vite que les légères au cours d’une réaction chimique.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Aussi des fractionnements isotopiques se produisent-ils au cours: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- De réactions d’échanges isotopiques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- De processus physico-chimiques d’ordre cinétique comme la diffusion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- De changements d’état (absorption-désorption, évaporation-condensation et fusion-cristallisation).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/>
              <a:t>La photosynthèse des plantes privilégie le </a:t>
            </a:r>
            <a:r>
              <a:rPr lang="fr-FR" altLang="fr-FR" sz="1800" b="1" baseline="30000"/>
              <a:t>12</a:t>
            </a:r>
            <a:r>
              <a:rPr lang="fr-FR" altLang="fr-FR" sz="1800" b="1"/>
              <a:t>C aux dépends du </a:t>
            </a:r>
            <a:r>
              <a:rPr lang="fr-FR" altLang="fr-FR" sz="1800" b="1" baseline="30000"/>
              <a:t>13</a:t>
            </a:r>
            <a:r>
              <a:rPr lang="fr-FR" altLang="fr-FR" sz="1800" b="1"/>
              <a:t>C et du </a:t>
            </a:r>
            <a:r>
              <a:rPr lang="fr-FR" altLang="fr-FR" sz="1800" b="1" baseline="30000"/>
              <a:t>14</a:t>
            </a:r>
            <a:r>
              <a:rPr lang="fr-FR" altLang="fr-FR" sz="1800" b="1"/>
              <a:t>C</a:t>
            </a:r>
            <a:r>
              <a:rPr lang="fr-FR" altLang="fr-FR" sz="1800"/>
              <a:t>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/>
              <a:t>Attention donc…</a:t>
            </a:r>
            <a:r>
              <a:rPr lang="fr-FR" altLang="fr-FR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 </a:t>
            </a:r>
          </a:p>
        </p:txBody>
      </p:sp>
      <p:sp>
        <p:nvSpPr>
          <p:cNvPr id="54277" name="Text Box 7">
            <a:extLst>
              <a:ext uri="{FF2B5EF4-FFF2-40B4-BE49-F238E27FC236}">
                <a16:creationId xmlns:a16="http://schemas.microsoft.com/office/drawing/2014/main" id="{7E31A736-6DEB-CBBC-A058-CDE7D137C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3.2 Datation radiocarbone – Complications…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pied de page 2">
            <a:extLst>
              <a:ext uri="{FF2B5EF4-FFF2-40B4-BE49-F238E27FC236}">
                <a16:creationId xmlns:a16="http://schemas.microsoft.com/office/drawing/2014/main" id="{994E3B27-4AF7-B572-6D3E-870D4A38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55299" name="Espace réservé du numéro de diapositive 3">
            <a:extLst>
              <a:ext uri="{FF2B5EF4-FFF2-40B4-BE49-F238E27FC236}">
                <a16:creationId xmlns:a16="http://schemas.microsoft.com/office/drawing/2014/main" id="{81F592C7-AB88-AD34-47E4-99B67AAE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6D3F17-684D-4CE4-B487-8CEAB4DAC05F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1400"/>
          </a:p>
        </p:txBody>
      </p:sp>
      <p:sp>
        <p:nvSpPr>
          <p:cNvPr id="55300" name="Text Box 5">
            <a:extLst>
              <a:ext uri="{FF2B5EF4-FFF2-40B4-BE49-F238E27FC236}">
                <a16:creationId xmlns:a16="http://schemas.microsoft.com/office/drawing/2014/main" id="{FE24862F-6D1D-D8B3-0B52-C353BA195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9275"/>
            <a:ext cx="88201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La plus grande partie des variations à long terme de </a:t>
            </a:r>
            <a:r>
              <a:rPr lang="fr-FR" altLang="fr-FR" sz="1800" baseline="30000"/>
              <a:t>14</a:t>
            </a:r>
            <a:r>
              <a:rPr lang="fr-FR" altLang="fr-FR" sz="1800"/>
              <a:t>C dans l'atmosphère est due à une variation dans le taux de production. Protons galactiques déviés par le champ magnétique.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/>
              <a:t>Donc une baisse de l'intensité du champ magnétique entraîne une augmentation de la production de </a:t>
            </a:r>
            <a:r>
              <a:rPr lang="fr-FR" altLang="fr-FR" sz="1800" b="1" baseline="30000"/>
              <a:t>14</a:t>
            </a:r>
            <a:r>
              <a:rPr lang="fr-FR" altLang="fr-FR" sz="1800" b="1"/>
              <a:t>C.</a:t>
            </a:r>
          </a:p>
        </p:txBody>
      </p:sp>
      <p:pic>
        <p:nvPicPr>
          <p:cNvPr id="55301" name="Picture 9">
            <a:extLst>
              <a:ext uri="{FF2B5EF4-FFF2-40B4-BE49-F238E27FC236}">
                <a16:creationId xmlns:a16="http://schemas.microsoft.com/office/drawing/2014/main" id="{F668EC94-AFA5-D1F4-D74A-6A79C91A7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8275"/>
            <a:ext cx="64071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>
            <a:extLst>
              <a:ext uri="{FF2B5EF4-FFF2-40B4-BE49-F238E27FC236}">
                <a16:creationId xmlns:a16="http://schemas.microsoft.com/office/drawing/2014/main" id="{26D0AC72-9163-2353-DB0B-27A6BEB1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92375"/>
            <a:ext cx="18192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12">
            <a:extLst>
              <a:ext uri="{FF2B5EF4-FFF2-40B4-BE49-F238E27FC236}">
                <a16:creationId xmlns:a16="http://schemas.microsoft.com/office/drawing/2014/main" id="{8F029154-3514-9235-E47A-7753D0DBD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3.2 Datation radiocarbone – Complications…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u pied de page 2">
            <a:extLst>
              <a:ext uri="{FF2B5EF4-FFF2-40B4-BE49-F238E27FC236}">
                <a16:creationId xmlns:a16="http://schemas.microsoft.com/office/drawing/2014/main" id="{C8C68D5E-F9CC-F8B0-74A6-B10B2DB6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56323" name="Espace réservé du numéro de diapositive 3">
            <a:extLst>
              <a:ext uri="{FF2B5EF4-FFF2-40B4-BE49-F238E27FC236}">
                <a16:creationId xmlns:a16="http://schemas.microsoft.com/office/drawing/2014/main" id="{E11C9388-4C0C-17C5-5C13-8147906D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8D5C30-F46B-4F48-AFA1-1CFDA6426E58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1400"/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5D8239C2-0593-D0E7-FEB0-40D41ECC8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0713"/>
            <a:ext cx="6985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/>
              <a:t>Correction des dates radiocarbone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Plusieurs types de matériaux, datables par la méthode du radiocarbone, peuvent aussi être datés, indépendamment, parfois à l’année près, par: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1. le comptage de varves (annuelles)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	dans les lacs (p. ex. le Gerzensee, le lac Gosciaz)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	ou des bassins océaniques (le bassin de Cariaco)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2. des séries dendrochronologiques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3. la critique historique (objets archéologiques)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4. l’U/Th sur du calcaire (stalagmites, concrétions)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Ce qui permet de convertir l’échelle de temps </a:t>
            </a:r>
            <a:r>
              <a:rPr lang="fr-FR" altLang="fr-FR" sz="1400" baseline="30000"/>
              <a:t>14</a:t>
            </a:r>
            <a:r>
              <a:rPr lang="fr-FR" altLang="fr-FR" sz="1400"/>
              <a:t>C en temps solaires (« calendrier »).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Le résultat, une table de conversion,  est généralement exprimé sous forme d’une courbe de calibration.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Une telle courbe permet de calibrer, pour le moment, l’ensemble des dates </a:t>
            </a:r>
            <a:r>
              <a:rPr lang="fr-FR" altLang="fr-FR" sz="1400" baseline="30000"/>
              <a:t>14</a:t>
            </a:r>
            <a:r>
              <a:rPr lang="fr-FR" altLang="fr-FR" sz="1400"/>
              <a:t>C de l’Holocène et celles des derniers siècles du Pléistocène avec une précision de 20 ans. </a:t>
            </a:r>
          </a:p>
        </p:txBody>
      </p:sp>
      <p:pic>
        <p:nvPicPr>
          <p:cNvPr id="56325" name="Picture 5">
            <a:extLst>
              <a:ext uri="{FF2B5EF4-FFF2-40B4-BE49-F238E27FC236}">
                <a16:creationId xmlns:a16="http://schemas.microsoft.com/office/drawing/2014/main" id="{CDD0D42C-C448-4696-81EE-0F456971F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908050"/>
            <a:ext cx="61595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8" descr="treerings">
            <a:extLst>
              <a:ext uri="{FF2B5EF4-FFF2-40B4-BE49-F238E27FC236}">
                <a16:creationId xmlns:a16="http://schemas.microsoft.com/office/drawing/2014/main" id="{C9E82A02-69BD-9D25-9917-9D566A73B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133600"/>
            <a:ext cx="1476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9">
            <a:extLst>
              <a:ext uri="{FF2B5EF4-FFF2-40B4-BE49-F238E27FC236}">
                <a16:creationId xmlns:a16="http://schemas.microsoft.com/office/drawing/2014/main" id="{05A2F91F-DBD4-DF5F-D059-82268D0BB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3.3 Datation radiocarbone – Corrections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u pied de page 2">
            <a:extLst>
              <a:ext uri="{FF2B5EF4-FFF2-40B4-BE49-F238E27FC236}">
                <a16:creationId xmlns:a16="http://schemas.microsoft.com/office/drawing/2014/main" id="{F84A40A5-9F82-AF58-FED0-CAE415E8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57347" name="Espace réservé du numéro de diapositive 3">
            <a:extLst>
              <a:ext uri="{FF2B5EF4-FFF2-40B4-BE49-F238E27FC236}">
                <a16:creationId xmlns:a16="http://schemas.microsoft.com/office/drawing/2014/main" id="{344210F6-7A66-DF07-9F47-418375C8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ACD7AA-C786-476E-94AB-0DC223AF12DB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1400"/>
          </a:p>
        </p:txBody>
      </p:sp>
      <p:pic>
        <p:nvPicPr>
          <p:cNvPr id="57348" name="Picture 11" descr="Dendro2">
            <a:extLst>
              <a:ext uri="{FF2B5EF4-FFF2-40B4-BE49-F238E27FC236}">
                <a16:creationId xmlns:a16="http://schemas.microsoft.com/office/drawing/2014/main" id="{D36E3DF6-67F6-F88A-C2C0-983F7A06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331913"/>
            <a:ext cx="457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12">
            <a:extLst>
              <a:ext uri="{FF2B5EF4-FFF2-40B4-BE49-F238E27FC236}">
                <a16:creationId xmlns:a16="http://schemas.microsoft.com/office/drawing/2014/main" id="{1F51F0BE-12F1-0213-CA84-98010C8CC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38" y="2143125"/>
            <a:ext cx="50323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7350" name="Rectangle 13">
            <a:extLst>
              <a:ext uri="{FF2B5EF4-FFF2-40B4-BE49-F238E27FC236}">
                <a16:creationId xmlns:a16="http://schemas.microsoft.com/office/drawing/2014/main" id="{21A5ED01-3912-0C08-43E7-791663111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5" y="1331913"/>
            <a:ext cx="503238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7351" name="Rectangle 14">
            <a:extLst>
              <a:ext uri="{FF2B5EF4-FFF2-40B4-BE49-F238E27FC236}">
                <a16:creationId xmlns:a16="http://schemas.microsoft.com/office/drawing/2014/main" id="{1201B86F-F1F6-6A9B-2AC8-EAE58D56C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1806575"/>
            <a:ext cx="503238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7352" name="Rectangle 15">
            <a:extLst>
              <a:ext uri="{FF2B5EF4-FFF2-40B4-BE49-F238E27FC236}">
                <a16:creationId xmlns:a16="http://schemas.microsoft.com/office/drawing/2014/main" id="{DFD4C2F3-1C22-6801-D254-8F4A40840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288" y="1289050"/>
            <a:ext cx="6477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57353" name="Picture 17" descr="varve">
            <a:extLst>
              <a:ext uri="{FF2B5EF4-FFF2-40B4-BE49-F238E27FC236}">
                <a16:creationId xmlns:a16="http://schemas.microsoft.com/office/drawing/2014/main" id="{DDA0C08B-C779-7FD6-073F-2A0F1CBF0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1187450"/>
            <a:ext cx="27051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4" name="Text Box 18">
            <a:extLst>
              <a:ext uri="{FF2B5EF4-FFF2-40B4-BE49-F238E27FC236}">
                <a16:creationId xmlns:a16="http://schemas.microsoft.com/office/drawing/2014/main" id="{3A3D83CF-B60C-F34A-F2BA-8DD11AB70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365625"/>
            <a:ext cx="211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Dendrochronologie</a:t>
            </a:r>
          </a:p>
        </p:txBody>
      </p:sp>
      <p:sp>
        <p:nvSpPr>
          <p:cNvPr id="57355" name="Text Box 19">
            <a:extLst>
              <a:ext uri="{FF2B5EF4-FFF2-40B4-BE49-F238E27FC236}">
                <a16:creationId xmlns:a16="http://schemas.microsoft.com/office/drawing/2014/main" id="{1B8B2E8B-1671-3210-F52B-4EF0C9A04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661025"/>
            <a:ext cx="229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Comptage de varves</a:t>
            </a:r>
          </a:p>
        </p:txBody>
      </p:sp>
      <p:sp>
        <p:nvSpPr>
          <p:cNvPr id="57356" name="Text Box 20">
            <a:extLst>
              <a:ext uri="{FF2B5EF4-FFF2-40B4-BE49-F238E27FC236}">
                <a16:creationId xmlns:a16="http://schemas.microsoft.com/office/drawing/2014/main" id="{320150E1-29E8-FF12-F3B6-CF58B3228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3.3 Datation radiocarbone – Corrections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pied de page 2">
            <a:extLst>
              <a:ext uri="{FF2B5EF4-FFF2-40B4-BE49-F238E27FC236}">
                <a16:creationId xmlns:a16="http://schemas.microsoft.com/office/drawing/2014/main" id="{33146DEF-8DF3-16DD-41F6-CA34F956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58371" name="Espace réservé du numéro de diapositive 3">
            <a:extLst>
              <a:ext uri="{FF2B5EF4-FFF2-40B4-BE49-F238E27FC236}">
                <a16:creationId xmlns:a16="http://schemas.microsoft.com/office/drawing/2014/main" id="{FC3862C5-6140-65DC-4198-3ED61DC44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83A9C0-6994-4A61-ACAA-E488323085D6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1400"/>
          </a:p>
        </p:txBody>
      </p:sp>
      <p:pic>
        <p:nvPicPr>
          <p:cNvPr id="58372" name="Picture 5">
            <a:extLst>
              <a:ext uri="{FF2B5EF4-FFF2-40B4-BE49-F238E27FC236}">
                <a16:creationId xmlns:a16="http://schemas.microsoft.com/office/drawing/2014/main" id="{02F8BF91-DDD8-77BB-E03E-AB2848D8C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7597775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8">
            <a:extLst>
              <a:ext uri="{FF2B5EF4-FFF2-40B4-BE49-F238E27FC236}">
                <a16:creationId xmlns:a16="http://schemas.microsoft.com/office/drawing/2014/main" id="{D9C7BF08-FC9F-E26E-5788-5AFE4F81A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3.3 Datation radiocarbone – Corrections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pied de page 2">
            <a:extLst>
              <a:ext uri="{FF2B5EF4-FFF2-40B4-BE49-F238E27FC236}">
                <a16:creationId xmlns:a16="http://schemas.microsoft.com/office/drawing/2014/main" id="{FA8D4961-0677-A892-B62E-750CABBC6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15363" name="Espace réservé du numéro de diapositive 3">
            <a:extLst>
              <a:ext uri="{FF2B5EF4-FFF2-40B4-BE49-F238E27FC236}">
                <a16:creationId xmlns:a16="http://schemas.microsoft.com/office/drawing/2014/main" id="{B17DD1C8-07B1-584A-0E5A-FE7F1200F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EC4AF7-AA6A-43E5-8F76-0C4644B949AF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400"/>
          </a:p>
        </p:txBody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9B1368C7-E853-DE33-A338-9471D080B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33425"/>
            <a:ext cx="4822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Les Radioéléments naturels et induits </a:t>
            </a:r>
          </a:p>
        </p:txBody>
      </p:sp>
      <p:sp>
        <p:nvSpPr>
          <p:cNvPr id="15365" name="Line 3">
            <a:extLst>
              <a:ext uri="{FF2B5EF4-FFF2-40B4-BE49-F238E27FC236}">
                <a16:creationId xmlns:a16="http://schemas.microsoft.com/office/drawing/2014/main" id="{1BCAE40C-9DA6-2627-3C7D-143F52A4E3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1219200"/>
            <a:ext cx="1524000" cy="2133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66" name="Line 4">
            <a:extLst>
              <a:ext uri="{FF2B5EF4-FFF2-40B4-BE49-F238E27FC236}">
                <a16:creationId xmlns:a16="http://schemas.microsoft.com/office/drawing/2014/main" id="{D4A913AD-65CE-A551-7541-1162286C6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1219200"/>
            <a:ext cx="1219200" cy="2057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367" name="Group 5">
            <a:extLst>
              <a:ext uri="{FF2B5EF4-FFF2-40B4-BE49-F238E27FC236}">
                <a16:creationId xmlns:a16="http://schemas.microsoft.com/office/drawing/2014/main" id="{8CA593C2-EC96-0FB1-8B10-5B1629375A54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500438"/>
            <a:ext cx="3505200" cy="2667000"/>
            <a:chOff x="288" y="2352"/>
            <a:chExt cx="2208" cy="1680"/>
          </a:xfrm>
        </p:grpSpPr>
        <p:sp>
          <p:nvSpPr>
            <p:cNvPr id="15378" name="Rectangle 6">
              <a:extLst>
                <a:ext uri="{FF2B5EF4-FFF2-40B4-BE49-F238E27FC236}">
                  <a16:creationId xmlns:a16="http://schemas.microsoft.com/office/drawing/2014/main" id="{3D02F993-3696-F606-0C43-38F4FDAC2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448"/>
              <a:ext cx="2160" cy="15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pic>
          <p:nvPicPr>
            <p:cNvPr id="15379" name="Picture 7" descr="em1">
              <a:extLst>
                <a:ext uri="{FF2B5EF4-FFF2-40B4-BE49-F238E27FC236}">
                  <a16:creationId xmlns:a16="http://schemas.microsoft.com/office/drawing/2014/main" id="{D90ECDED-5E78-6EA6-6724-ED8ED9FD3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352"/>
              <a:ext cx="211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8" name="Text Box 8">
            <a:extLst>
              <a:ext uri="{FF2B5EF4-FFF2-40B4-BE49-F238E27FC236}">
                <a16:creationId xmlns:a16="http://schemas.microsoft.com/office/drawing/2014/main" id="{2E51F6A4-0BE7-D766-5189-ABEA4F57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2438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/>
              <a:t>Elément radioactif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/>
              <a:t>intégré dans les minéraux de la roche depuis la cristallisation à partir du magma (qui contenait aussi ces éléments chimiques) </a:t>
            </a:r>
          </a:p>
        </p:txBody>
      </p:sp>
      <p:grpSp>
        <p:nvGrpSpPr>
          <p:cNvPr id="15369" name="Group 9">
            <a:extLst>
              <a:ext uri="{FF2B5EF4-FFF2-40B4-BE49-F238E27FC236}">
                <a16:creationId xmlns:a16="http://schemas.microsoft.com/office/drawing/2014/main" id="{B6555099-9025-846E-CBD3-B0A88E584506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2819400"/>
            <a:ext cx="3657600" cy="3276600"/>
            <a:chOff x="3264" y="1776"/>
            <a:chExt cx="2304" cy="2064"/>
          </a:xfrm>
        </p:grpSpPr>
        <p:pic>
          <p:nvPicPr>
            <p:cNvPr id="15372" name="Picture 10" descr="earth1">
              <a:extLst>
                <a:ext uri="{FF2B5EF4-FFF2-40B4-BE49-F238E27FC236}">
                  <a16:creationId xmlns:a16="http://schemas.microsoft.com/office/drawing/2014/main" id="{686983A6-2DCD-D55A-6310-A42B210641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112"/>
              <a:ext cx="158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3" name="AutoShape 11">
              <a:extLst>
                <a:ext uri="{FF2B5EF4-FFF2-40B4-BE49-F238E27FC236}">
                  <a16:creationId xmlns:a16="http://schemas.microsoft.com/office/drawing/2014/main" id="{A43BEAB9-E1F2-6A4C-D784-3189CE7FF9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350737">
              <a:off x="3744" y="1776"/>
              <a:ext cx="240" cy="624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5374" name="AutoShape 12">
              <a:extLst>
                <a:ext uri="{FF2B5EF4-FFF2-40B4-BE49-F238E27FC236}">
                  <a16:creationId xmlns:a16="http://schemas.microsoft.com/office/drawing/2014/main" id="{44A3A67F-EC4A-2F43-7BB1-E19CA4EE98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03951">
              <a:off x="5136" y="1728"/>
              <a:ext cx="240" cy="624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5375" name="AutoShape 13">
              <a:extLst>
                <a:ext uri="{FF2B5EF4-FFF2-40B4-BE49-F238E27FC236}">
                  <a16:creationId xmlns:a16="http://schemas.microsoft.com/office/drawing/2014/main" id="{C6A4ABD4-823A-0FAB-78E5-51CEA5411A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054778">
              <a:off x="3696" y="3360"/>
              <a:ext cx="240" cy="624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5376" name="AutoShape 14">
              <a:extLst>
                <a:ext uri="{FF2B5EF4-FFF2-40B4-BE49-F238E27FC236}">
                  <a16:creationId xmlns:a16="http://schemas.microsoft.com/office/drawing/2014/main" id="{146BC3F5-69FA-FECA-0BFA-2450B28C94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829253">
              <a:off x="5328" y="3216"/>
              <a:ext cx="240" cy="624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5377" name="AutoShape 15">
              <a:extLst>
                <a:ext uri="{FF2B5EF4-FFF2-40B4-BE49-F238E27FC236}">
                  <a16:creationId xmlns:a16="http://schemas.microsoft.com/office/drawing/2014/main" id="{ACE313AD-BBC4-17B1-6B5B-FB58B23A82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15862">
              <a:off x="3456" y="2352"/>
              <a:ext cx="240" cy="624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15370" name="Text Box 16">
            <a:extLst>
              <a:ext uri="{FF2B5EF4-FFF2-40B4-BE49-F238E27FC236}">
                <a16:creationId xmlns:a16="http://schemas.microsoft.com/office/drawing/2014/main" id="{CEF0B935-6BFE-6F72-D514-3733A0280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143000"/>
            <a:ext cx="2438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/>
              <a:t>Elément radioactif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/>
              <a:t>formé en haute atmosphère et à la  surface terrestre par l'effet du rayonnement cosmique </a:t>
            </a:r>
          </a:p>
        </p:txBody>
      </p:sp>
      <p:sp>
        <p:nvSpPr>
          <p:cNvPr id="15371" name="Text Box 17">
            <a:extLst>
              <a:ext uri="{FF2B5EF4-FFF2-40B4-BE49-F238E27FC236}">
                <a16:creationId xmlns:a16="http://schemas.microsoft.com/office/drawing/2014/main" id="{01B7EE5D-49DC-FFBD-FF13-B4E852047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1. Introduction – les radioéléments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pied de page 2">
            <a:extLst>
              <a:ext uri="{FF2B5EF4-FFF2-40B4-BE49-F238E27FC236}">
                <a16:creationId xmlns:a16="http://schemas.microsoft.com/office/drawing/2014/main" id="{6F74C13E-06E1-BC42-41B0-9FBFA13C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59395" name="Espace réservé du numéro de diapositive 3">
            <a:extLst>
              <a:ext uri="{FF2B5EF4-FFF2-40B4-BE49-F238E27FC236}">
                <a16:creationId xmlns:a16="http://schemas.microsoft.com/office/drawing/2014/main" id="{C9C178C5-6C6F-52CB-023F-B73627AF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97EAB5-4D5C-485A-A1FF-3EC9E5F2ECF7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fr-FR" altLang="fr-FR" sz="1400"/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30095B6E-A09F-1E05-8BE4-9E28CCBA6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476250"/>
            <a:ext cx="633412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5">
            <a:extLst>
              <a:ext uri="{FF2B5EF4-FFF2-40B4-BE49-F238E27FC236}">
                <a16:creationId xmlns:a16="http://schemas.microsoft.com/office/drawing/2014/main" id="{A61450EA-3573-7FE1-2565-C4EF29E68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3.3 Datation radiocarbone – Corrections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u pied de page 2">
            <a:extLst>
              <a:ext uri="{FF2B5EF4-FFF2-40B4-BE49-F238E27FC236}">
                <a16:creationId xmlns:a16="http://schemas.microsoft.com/office/drawing/2014/main" id="{420EF0AF-9CBF-8C4F-03A0-9A4BEF01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60419" name="Espace réservé du numéro de diapositive 3">
            <a:extLst>
              <a:ext uri="{FF2B5EF4-FFF2-40B4-BE49-F238E27FC236}">
                <a16:creationId xmlns:a16="http://schemas.microsoft.com/office/drawing/2014/main" id="{FABE0395-13E7-3A6F-DE26-93053773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B2B14E-C52B-4F24-B30C-CBD853CBD217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fr-FR" altLang="fr-FR" sz="1400"/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5168D21A-C881-807B-5D69-87E7E5423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75057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>
            <a:extLst>
              <a:ext uri="{FF2B5EF4-FFF2-40B4-BE49-F238E27FC236}">
                <a16:creationId xmlns:a16="http://schemas.microsoft.com/office/drawing/2014/main" id="{8D64F1E8-2B51-8AFD-24F9-533E82D00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3.3 Datation radiocarbone – Corrections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u pied de page 2">
            <a:extLst>
              <a:ext uri="{FF2B5EF4-FFF2-40B4-BE49-F238E27FC236}">
                <a16:creationId xmlns:a16="http://schemas.microsoft.com/office/drawing/2014/main" id="{1EC12059-97A2-93E5-51BA-ADA81C4C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61443" name="Espace réservé du numéro de diapositive 3">
            <a:extLst>
              <a:ext uri="{FF2B5EF4-FFF2-40B4-BE49-F238E27FC236}">
                <a16:creationId xmlns:a16="http://schemas.microsoft.com/office/drawing/2014/main" id="{3A733E8F-BEED-4BBB-79F9-153094AE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6C8EBF-6878-4B45-883C-5D0498AF3786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fr-FR" altLang="fr-FR" sz="1400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67B2BFC1-536C-DE3E-9D09-5053A3317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202238"/>
            <a:ext cx="8642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/>
              <a:t>Pour comprendre un peu mieux la méthode de traitement et de propagation des erreurs, je vous engage à télécharger puis installer un petit logiciel (Oxcal, </a:t>
            </a:r>
            <a:r>
              <a:rPr lang="fr-FR" altLang="fr-FR" sz="1000" i="1"/>
              <a:t>PC uniquement</a:t>
            </a:r>
            <a:r>
              <a:rPr lang="fr-FR" altLang="fr-FR" sz="1000"/>
              <a:t>) qui permet d’obtenir une calibration précise et visuelle de vos résultats 14C : </a:t>
            </a:r>
            <a:r>
              <a:rPr lang="fr-FR" altLang="fr-FR" sz="1000">
                <a:hlinkClick r:id="rId2"/>
              </a:rPr>
              <a:t>http://www.rlaha.ox.ac.uk/orau/oxcal.html</a:t>
            </a:r>
            <a:r>
              <a:rPr lang="fr-FR" altLang="fr-FR" sz="1000"/>
              <a:t>. Autre programme (</a:t>
            </a:r>
            <a:r>
              <a:rPr lang="fr-FR" altLang="fr-FR" sz="1000" i="1"/>
              <a:t>PC et Mac</a:t>
            </a:r>
            <a:r>
              <a:rPr lang="fr-FR" altLang="fr-FR" sz="1000"/>
              <a:t>), moins intuitif mais reconnu comme la référence en la matière : </a:t>
            </a:r>
            <a:r>
              <a:rPr lang="fr-FR" altLang="fr-FR" sz="1000">
                <a:hlinkClick r:id="rId3"/>
              </a:rPr>
              <a:t>http://radiocarbon.pa.qub.ac.uk/calib/</a:t>
            </a:r>
            <a:r>
              <a:rPr lang="fr-FR" altLang="fr-FR" sz="1000"/>
              <a:t>.</a:t>
            </a:r>
          </a:p>
        </p:txBody>
      </p:sp>
      <p:pic>
        <p:nvPicPr>
          <p:cNvPr id="61445" name="Picture 5">
            <a:extLst>
              <a:ext uri="{FF2B5EF4-FFF2-40B4-BE49-F238E27FC236}">
                <a16:creationId xmlns:a16="http://schemas.microsoft.com/office/drawing/2014/main" id="{E69A6878-3F61-0612-877B-0416A197D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0713"/>
            <a:ext cx="65484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Line 6">
            <a:extLst>
              <a:ext uri="{FF2B5EF4-FFF2-40B4-BE49-F238E27FC236}">
                <a16:creationId xmlns:a16="http://schemas.microsoft.com/office/drawing/2014/main" id="{396CE1A9-98DB-883D-BE39-BC603A477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3325813"/>
            <a:ext cx="489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7" name="Line 7">
            <a:extLst>
              <a:ext uri="{FF2B5EF4-FFF2-40B4-BE49-F238E27FC236}">
                <a16:creationId xmlns:a16="http://schemas.microsoft.com/office/drawing/2014/main" id="{01D8ADF9-0CFE-1F48-B97C-4892CB4D1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3686175"/>
            <a:ext cx="4824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8" name="Line 8">
            <a:extLst>
              <a:ext uri="{FF2B5EF4-FFF2-40B4-BE49-F238E27FC236}">
                <a16:creationId xmlns:a16="http://schemas.microsoft.com/office/drawing/2014/main" id="{787D48A5-50F4-BF71-FEFB-5498A1F4B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3325813"/>
            <a:ext cx="0" cy="122396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9" name="Line 9">
            <a:extLst>
              <a:ext uri="{FF2B5EF4-FFF2-40B4-BE49-F238E27FC236}">
                <a16:creationId xmlns:a16="http://schemas.microsoft.com/office/drawing/2014/main" id="{EA313515-171C-101C-44BD-B9CC99F32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3325813"/>
            <a:ext cx="0" cy="122396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50" name="Text Box 12">
            <a:extLst>
              <a:ext uri="{FF2B5EF4-FFF2-40B4-BE49-F238E27FC236}">
                <a16:creationId xmlns:a16="http://schemas.microsoft.com/office/drawing/2014/main" id="{CB6E5BE5-8B2B-143A-4374-C09B86752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3.3 Datation radiocarbone – Corrections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u pied de page 2">
            <a:extLst>
              <a:ext uri="{FF2B5EF4-FFF2-40B4-BE49-F238E27FC236}">
                <a16:creationId xmlns:a16="http://schemas.microsoft.com/office/drawing/2014/main" id="{DAEEF92D-EFE5-36A9-AAC0-07315407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62467" name="Espace réservé du numéro de diapositive 3">
            <a:extLst>
              <a:ext uri="{FF2B5EF4-FFF2-40B4-BE49-F238E27FC236}">
                <a16:creationId xmlns:a16="http://schemas.microsoft.com/office/drawing/2014/main" id="{AC2F1DDE-CDCA-62B8-B2C1-72B2A919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DFD3BB-79B9-4E43-8A53-460EED9EDF68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fr-FR" altLang="fr-FR" sz="1400"/>
          </a:p>
        </p:txBody>
      </p:sp>
      <p:sp>
        <p:nvSpPr>
          <p:cNvPr id="62468" name="Rectangle 8">
            <a:extLst>
              <a:ext uri="{FF2B5EF4-FFF2-40B4-BE49-F238E27FC236}">
                <a16:creationId xmlns:a16="http://schemas.microsoft.com/office/drawing/2014/main" id="{A369AEC4-31A3-C2A4-D94F-BF96AAF0C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763588"/>
            <a:ext cx="5832475" cy="5184775"/>
          </a:xfrm>
          <a:prstGeom prst="rect">
            <a:avLst/>
          </a:prstGeom>
          <a:solidFill>
            <a:srgbClr val="E7F3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62469" name="Text Box 4">
            <a:extLst>
              <a:ext uri="{FF2B5EF4-FFF2-40B4-BE49-F238E27FC236}">
                <a16:creationId xmlns:a16="http://schemas.microsoft.com/office/drawing/2014/main" id="{D344E35A-0B15-8A06-B45B-23EDF36A8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908050"/>
            <a:ext cx="58324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L’âge </a:t>
            </a:r>
            <a:r>
              <a:rPr lang="fr-FR" altLang="fr-FR" sz="1400" baseline="30000"/>
              <a:t>14</a:t>
            </a:r>
            <a:r>
              <a:rPr lang="fr-FR" altLang="fr-FR" sz="1400"/>
              <a:t>C conventionnel [Stuiver &amp; Pollach (1977)] implique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/>
              <a:t>  - une demi-vie (valeur de Libby)  de  5568±30 ans,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/>
              <a:t>  - une normalisation du d</a:t>
            </a:r>
            <a:r>
              <a:rPr lang="fr-FR" altLang="fr-FR" sz="1400" b="1" baseline="30000"/>
              <a:t>13</a:t>
            </a:r>
            <a:r>
              <a:rPr lang="fr-FR" altLang="fr-FR" sz="1400" b="1"/>
              <a:t>C à -25 pour mille et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/>
              <a:t>  - 0 BP pour le 1. janvier 1950.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 Sigles : dans la revue « Radiocarbon »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  1. Les âges radiocarbone sont suivis du sigle BP 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   par exemple, 2510±50 BP est une date </a:t>
            </a:r>
            <a:r>
              <a:rPr lang="fr-FR" altLang="fr-FR" sz="1400" baseline="30000"/>
              <a:t>14</a:t>
            </a:r>
            <a:r>
              <a:rPr lang="fr-FR" altLang="fr-FR" sz="1400"/>
              <a:t>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  2. Les âges calibrés sont désignés par cal.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   par exemple : cal. A.D. 1450 ou  3720 cal. B.C.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Les dates </a:t>
            </a:r>
            <a:r>
              <a:rPr lang="fr-FR" altLang="fr-FR" sz="1400" baseline="30000"/>
              <a:t>14</a:t>
            </a:r>
            <a:r>
              <a:rPr lang="fr-FR" altLang="fr-FR" sz="1400"/>
              <a:t>C donnent une probabilité  et non pas un temps réel.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Par exemple, une date de 5000±100 BP indique une probabilité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de 68% que l'âge radiocarbone se situe entre 4900 et 5100 ans BP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de 95% qu'il se situe entre 4800 et 5200 BP (2 sigma)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de 99% qu'il se situe entre 4700 et 5300 ans (3 sigma) BP</a:t>
            </a:r>
          </a:p>
        </p:txBody>
      </p:sp>
      <p:sp>
        <p:nvSpPr>
          <p:cNvPr id="62470" name="Text Box 7">
            <a:extLst>
              <a:ext uri="{FF2B5EF4-FFF2-40B4-BE49-F238E27FC236}">
                <a16:creationId xmlns:a16="http://schemas.microsoft.com/office/drawing/2014/main" id="{74ED0ED6-1E90-7BA4-2CAE-5D11E6442D1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25425" y="2897188"/>
            <a:ext cx="241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CONVENTIONS</a:t>
            </a:r>
          </a:p>
        </p:txBody>
      </p:sp>
      <p:sp>
        <p:nvSpPr>
          <p:cNvPr id="62471" name="Text Box 9">
            <a:extLst>
              <a:ext uri="{FF2B5EF4-FFF2-40B4-BE49-F238E27FC236}">
                <a16:creationId xmlns:a16="http://schemas.microsoft.com/office/drawing/2014/main" id="{3432AE55-F832-C4B1-19CD-B92F1FF98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3.3 Datation radiocarbone – Corrections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u pied de page 2">
            <a:extLst>
              <a:ext uri="{FF2B5EF4-FFF2-40B4-BE49-F238E27FC236}">
                <a16:creationId xmlns:a16="http://schemas.microsoft.com/office/drawing/2014/main" id="{16BE54A7-13CA-85AA-C8B0-9C470371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63491" name="Espace réservé du numéro de diapositive 3">
            <a:extLst>
              <a:ext uri="{FF2B5EF4-FFF2-40B4-BE49-F238E27FC236}">
                <a16:creationId xmlns:a16="http://schemas.microsoft.com/office/drawing/2014/main" id="{4BF3A6E8-A67D-37AB-401D-C8E01070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E6DFB2-DE61-4692-BE5A-93F1D736351D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fr-FR" altLang="fr-FR" sz="1400"/>
          </a:p>
        </p:txBody>
      </p:sp>
      <p:pic>
        <p:nvPicPr>
          <p:cNvPr id="63492" name="Picture 5" descr="carbon01">
            <a:extLst>
              <a:ext uri="{FF2B5EF4-FFF2-40B4-BE49-F238E27FC236}">
                <a16:creationId xmlns:a16="http://schemas.microsoft.com/office/drawing/2014/main" id="{B62C8C83-C2BE-187F-093D-1E5AB3F3B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2" b="21643"/>
          <a:stretch>
            <a:fillRect/>
          </a:stretch>
        </p:blipFill>
        <p:spPr bwMode="auto">
          <a:xfrm>
            <a:off x="1692275" y="620713"/>
            <a:ext cx="61595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6">
            <a:extLst>
              <a:ext uri="{FF2B5EF4-FFF2-40B4-BE49-F238E27FC236}">
                <a16:creationId xmlns:a16="http://schemas.microsoft.com/office/drawing/2014/main" id="{9D64EA8E-6561-1F7B-3A8B-3D323E56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445125"/>
            <a:ext cx="353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Un exemple de rapport d’analyse</a:t>
            </a:r>
          </a:p>
        </p:txBody>
      </p:sp>
      <p:sp>
        <p:nvSpPr>
          <p:cNvPr id="63494" name="Text Box 7">
            <a:extLst>
              <a:ext uri="{FF2B5EF4-FFF2-40B4-BE49-F238E27FC236}">
                <a16:creationId xmlns:a16="http://schemas.microsoft.com/office/drawing/2014/main" id="{26BA3B87-6E9B-0710-0C51-D389AFC43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3.3 Datation radiocarbone – Corrections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u pied de page 2">
            <a:extLst>
              <a:ext uri="{FF2B5EF4-FFF2-40B4-BE49-F238E27FC236}">
                <a16:creationId xmlns:a16="http://schemas.microsoft.com/office/drawing/2014/main" id="{91541985-6D24-4A5F-1601-020C0BB4E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64515" name="Espace réservé du numéro de diapositive 3">
            <a:extLst>
              <a:ext uri="{FF2B5EF4-FFF2-40B4-BE49-F238E27FC236}">
                <a16:creationId xmlns:a16="http://schemas.microsoft.com/office/drawing/2014/main" id="{68ED17E3-9505-713D-9A31-D5E50C17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94613A-F7D9-4E13-96F6-4A355EDE70CC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fr-FR" altLang="fr-FR" sz="1400"/>
          </a:p>
        </p:txBody>
      </p:sp>
      <p:pic>
        <p:nvPicPr>
          <p:cNvPr id="64516" name="Picture 5" descr="All14CEngl_rev_hp_size">
            <a:extLst>
              <a:ext uri="{FF2B5EF4-FFF2-40B4-BE49-F238E27FC236}">
                <a16:creationId xmlns:a16="http://schemas.microsoft.com/office/drawing/2014/main" id="{1529CD7D-FDF1-ABDA-9EDE-C2A2E1F0F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73100"/>
            <a:ext cx="5715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6">
            <a:extLst>
              <a:ext uri="{FF2B5EF4-FFF2-40B4-BE49-F238E27FC236}">
                <a16:creationId xmlns:a16="http://schemas.microsoft.com/office/drawing/2014/main" id="{9C6B530A-3149-0919-66B1-AB70F305A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922838"/>
            <a:ext cx="866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/>
              <a:t>Development of </a:t>
            </a:r>
            <a:r>
              <a:rPr lang="fr-FR" altLang="fr-FR" sz="1000" baseline="30000"/>
              <a:t>14</a:t>
            </a:r>
            <a:r>
              <a:rPr lang="fr-FR" altLang="fr-FR" sz="1000"/>
              <a:t>C in atmospheric CO</a:t>
            </a:r>
            <a:r>
              <a:rPr lang="fr-FR" altLang="fr-FR" sz="1000" baseline="-25000"/>
              <a:t>2</a:t>
            </a:r>
            <a:r>
              <a:rPr lang="fr-FR" altLang="fr-FR" sz="1000"/>
              <a:t> in the Northern Hemisphere in the last 50 years. Data before 1959 have been derived from tree rings (Stuiver and Quay, EPSL 53, 349-362, 1981). From 1959 to 1983 measurements were performed at the Alpine site </a:t>
            </a:r>
            <a:r>
              <a:rPr lang="fr-FR" altLang="fr-FR" sz="1000">
                <a:hlinkClick r:id="rId3"/>
              </a:rPr>
              <a:t>Vermunt </a:t>
            </a:r>
            <a:r>
              <a:rPr lang="fr-FR" altLang="fr-FR" sz="1000"/>
              <a:t> subsequent data from 1984 onwards are from the </a:t>
            </a:r>
            <a:r>
              <a:rPr lang="fr-FR" altLang="fr-FR" sz="1000">
                <a:hlinkClick r:id="rId3"/>
              </a:rPr>
              <a:t>Schauinsland station </a:t>
            </a:r>
            <a:r>
              <a:rPr lang="fr-FR" altLang="fr-FR" sz="1000"/>
              <a:t> in the Black Forest.</a:t>
            </a:r>
            <a:br>
              <a:rPr lang="fr-FR" altLang="fr-FR" sz="1000"/>
            </a:br>
            <a:r>
              <a:rPr lang="fr-FR" altLang="fr-FR" sz="1000"/>
              <a:t>  </a:t>
            </a:r>
          </a:p>
        </p:txBody>
      </p:sp>
      <p:sp>
        <p:nvSpPr>
          <p:cNvPr id="64518" name="Text Box 9">
            <a:extLst>
              <a:ext uri="{FF2B5EF4-FFF2-40B4-BE49-F238E27FC236}">
                <a16:creationId xmlns:a16="http://schemas.microsoft.com/office/drawing/2014/main" id="{1F13AF0F-2B5D-5CD4-B030-4875F98E1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620713"/>
            <a:ext cx="25400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Effet Suess: dilution du </a:t>
            </a:r>
            <a:r>
              <a:rPr lang="fr-FR" altLang="fr-FR" sz="1400" baseline="30000"/>
              <a:t>14</a:t>
            </a:r>
            <a:r>
              <a:rPr lang="fr-FR" altLang="fr-FR" sz="1400"/>
              <a:t>C atmosphérique par combustion de pétrole et de charbon depuis l'ère industrielle. Déficit de 2% en 1950.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A partir de 1955, création de </a:t>
            </a:r>
            <a:r>
              <a:rPr lang="fr-FR" altLang="fr-FR" sz="1400" baseline="30000"/>
              <a:t>14</a:t>
            </a:r>
            <a:r>
              <a:rPr lang="fr-FR" altLang="fr-FR" sz="1400"/>
              <a:t>C artificiel par les explosions nucléaires. En 1962-63, +100% de </a:t>
            </a:r>
            <a:r>
              <a:rPr lang="fr-FR" altLang="fr-FR" sz="1400" baseline="30000"/>
              <a:t>14</a:t>
            </a:r>
            <a:r>
              <a:rPr lang="fr-FR" altLang="fr-FR" sz="1400"/>
              <a:t>C dans l'hémisphère nord (fin des essais américains en 1962). Ensuite dilution avec l'hémisphère sud, échanges avec  l'océan et la biomasse</a:t>
            </a:r>
          </a:p>
        </p:txBody>
      </p:sp>
      <p:sp>
        <p:nvSpPr>
          <p:cNvPr id="64519" name="Text Box 10">
            <a:extLst>
              <a:ext uri="{FF2B5EF4-FFF2-40B4-BE49-F238E27FC236}">
                <a16:creationId xmlns:a16="http://schemas.microsoft.com/office/drawing/2014/main" id="{08CC41C4-15BA-0D88-DB5F-728919DC7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3.4 Datation radiocarbone – Bouleversements anthropiques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u pied de page 2">
            <a:extLst>
              <a:ext uri="{FF2B5EF4-FFF2-40B4-BE49-F238E27FC236}">
                <a16:creationId xmlns:a16="http://schemas.microsoft.com/office/drawing/2014/main" id="{90AC9216-7411-F8DE-F4A4-9307D849C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65539" name="Espace réservé du numéro de diapositive 3">
            <a:extLst>
              <a:ext uri="{FF2B5EF4-FFF2-40B4-BE49-F238E27FC236}">
                <a16:creationId xmlns:a16="http://schemas.microsoft.com/office/drawing/2014/main" id="{454F9BC8-B24F-51FC-BEF4-D648A354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42A099-7EC3-49D3-B86A-FD6A18FE265E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fr-FR" altLang="fr-FR" sz="1400"/>
          </a:p>
        </p:txBody>
      </p:sp>
      <p:pic>
        <p:nvPicPr>
          <p:cNvPr id="65540" name="Picture 6">
            <a:extLst>
              <a:ext uri="{FF2B5EF4-FFF2-40B4-BE49-F238E27FC236}">
                <a16:creationId xmlns:a16="http://schemas.microsoft.com/office/drawing/2014/main" id="{96F18032-FE77-4180-16FF-109852CDB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5256213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7" descr="DSCN5202">
            <a:extLst>
              <a:ext uri="{FF2B5EF4-FFF2-40B4-BE49-F238E27FC236}">
                <a16:creationId xmlns:a16="http://schemas.microsoft.com/office/drawing/2014/main" id="{4468C822-6897-11C8-D3DD-BA3C8F13D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92150"/>
            <a:ext cx="273526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8" descr="DSCN5215">
            <a:extLst>
              <a:ext uri="{FF2B5EF4-FFF2-40B4-BE49-F238E27FC236}">
                <a16:creationId xmlns:a16="http://schemas.microsoft.com/office/drawing/2014/main" id="{2881DB09-B07E-D3C5-BA85-5D18FD62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52738"/>
            <a:ext cx="273526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9" descr="DSCN5222">
            <a:extLst>
              <a:ext uri="{FF2B5EF4-FFF2-40B4-BE49-F238E27FC236}">
                <a16:creationId xmlns:a16="http://schemas.microsoft.com/office/drawing/2014/main" id="{1DE8D55B-73D9-410C-7E06-790F1E82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84763"/>
            <a:ext cx="208756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 Box 10">
            <a:extLst>
              <a:ext uri="{FF2B5EF4-FFF2-40B4-BE49-F238E27FC236}">
                <a16:creationId xmlns:a16="http://schemas.microsoft.com/office/drawing/2014/main" id="{75D884AE-9A38-46CA-A455-18712563F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3.6 Datation radiocarbone – Un exemple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u pied de page 2">
            <a:extLst>
              <a:ext uri="{FF2B5EF4-FFF2-40B4-BE49-F238E27FC236}">
                <a16:creationId xmlns:a16="http://schemas.microsoft.com/office/drawing/2014/main" id="{0AAA13B7-7E8F-28E1-103C-2232E940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66563" name="Espace réservé du numéro de diapositive 3">
            <a:extLst>
              <a:ext uri="{FF2B5EF4-FFF2-40B4-BE49-F238E27FC236}">
                <a16:creationId xmlns:a16="http://schemas.microsoft.com/office/drawing/2014/main" id="{9C8F9458-5732-A3CF-D3F6-6A4B6212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1F5D27-05B2-42AB-A13A-5C4789E8C986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fr-FR" altLang="fr-FR" sz="1400"/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5E121828-AE46-FFD3-2FBE-7754A8A6D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49275"/>
            <a:ext cx="7058025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7">
            <a:extLst>
              <a:ext uri="{FF2B5EF4-FFF2-40B4-BE49-F238E27FC236}">
                <a16:creationId xmlns:a16="http://schemas.microsoft.com/office/drawing/2014/main" id="{B511A16D-84A9-C991-FE18-C21DB29D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3.6 Datation radiocarbone – Un exemple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pied de page 1">
            <a:extLst>
              <a:ext uri="{FF2B5EF4-FFF2-40B4-BE49-F238E27FC236}">
                <a16:creationId xmlns:a16="http://schemas.microsoft.com/office/drawing/2014/main" id="{7BFB9234-3836-7DA7-991A-C27269C0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14339" name="Espace réservé du numéro de diapositive 2">
            <a:extLst>
              <a:ext uri="{FF2B5EF4-FFF2-40B4-BE49-F238E27FC236}">
                <a16:creationId xmlns:a16="http://schemas.microsoft.com/office/drawing/2014/main" id="{C6B63B0D-FBFB-50E3-7A5D-A360C5E2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6C0F19-B032-4179-8C5B-44CEE9473D31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400"/>
          </a:p>
        </p:txBody>
      </p:sp>
      <p:sp>
        <p:nvSpPr>
          <p:cNvPr id="14340" name="Text Box 17">
            <a:extLst>
              <a:ext uri="{FF2B5EF4-FFF2-40B4-BE49-F238E27FC236}">
                <a16:creationId xmlns:a16="http://schemas.microsoft.com/office/drawing/2014/main" id="{40130D96-0186-ACFE-6C8F-47F9CF3A1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1. Introduction – Pourquoi dater?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  <p:pic>
        <p:nvPicPr>
          <p:cNvPr id="14341" name="Picture 2" descr="Résultat de recherche d'images pour &quot;datation radiocarbone&quot;">
            <a:extLst>
              <a:ext uri="{FF2B5EF4-FFF2-40B4-BE49-F238E27FC236}">
                <a16:creationId xmlns:a16="http://schemas.microsoft.com/office/drawing/2014/main" id="{BC04E4EC-6B0F-DFBC-9638-8AC780D1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65175"/>
            <a:ext cx="39893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Résultat de recherche d'images pour &quot;carotte tourbe&quot;">
            <a:extLst>
              <a:ext uri="{FF2B5EF4-FFF2-40B4-BE49-F238E27FC236}">
                <a16:creationId xmlns:a16="http://schemas.microsoft.com/office/drawing/2014/main" id="{99510422-A8A1-3E07-37C7-BF3CF3FA1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136650"/>
            <a:ext cx="46799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Résultat de recherche d'images pour &quot;sarcophage bois&quot;">
            <a:extLst>
              <a:ext uri="{FF2B5EF4-FFF2-40B4-BE49-F238E27FC236}">
                <a16:creationId xmlns:a16="http://schemas.microsoft.com/office/drawing/2014/main" id="{8F2EA031-5C14-7468-B479-801638A94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63988"/>
            <a:ext cx="48323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pied de page 4">
            <a:extLst>
              <a:ext uri="{FF2B5EF4-FFF2-40B4-BE49-F238E27FC236}">
                <a16:creationId xmlns:a16="http://schemas.microsoft.com/office/drawing/2014/main" id="{5C4FD288-C1A9-3493-542B-52F66FCB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18435" name="Espace réservé du numéro de diapositive 5">
            <a:extLst>
              <a:ext uri="{FF2B5EF4-FFF2-40B4-BE49-F238E27FC236}">
                <a16:creationId xmlns:a16="http://schemas.microsoft.com/office/drawing/2014/main" id="{2B6CFEE9-260F-A6A0-E1C7-45B2C23A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858F86-A593-43A1-9593-242AEAD40107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BDBB5346-1FF2-9451-4A95-9D2642C98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52562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FC0128"/>
              </a:buClr>
              <a:buFont typeface="Monotype Sorts"/>
              <a:buAutoNum type="arabicPeriod"/>
            </a:pPr>
            <a:r>
              <a:rPr lang="fr-FR" altLang="fr-FR" sz="1800" b="1" dirty="0">
                <a:solidFill>
                  <a:schemeClr val="bg2"/>
                </a:solidFill>
              </a:rPr>
              <a:t>Introduction</a:t>
            </a:r>
            <a:br>
              <a:rPr lang="fr-FR" altLang="fr-FR" sz="1800" b="1" dirty="0">
                <a:solidFill>
                  <a:schemeClr val="bg2"/>
                </a:solidFill>
              </a:rPr>
            </a:br>
            <a:endParaRPr lang="fr-FR" altLang="fr-FR" sz="1800" b="1" dirty="0">
              <a:solidFill>
                <a:schemeClr val="bg2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FC0128"/>
              </a:buClr>
              <a:buFont typeface="Monotype Sorts"/>
              <a:buAutoNum type="arabicPeriod"/>
            </a:pPr>
            <a:r>
              <a:rPr lang="fr-FR" altLang="fr-FR" sz="1800" b="1" dirty="0"/>
              <a:t>Rappels et approfondissements</a:t>
            </a:r>
            <a:br>
              <a:rPr lang="fr-FR" altLang="fr-FR" sz="1800" b="1" dirty="0"/>
            </a:br>
            <a:br>
              <a:rPr lang="fr-FR" altLang="fr-FR" sz="1800" b="1" dirty="0"/>
            </a:br>
            <a:r>
              <a:rPr lang="fr-FR" altLang="fr-FR" sz="1800" b="1" dirty="0"/>
              <a:t>	</a:t>
            </a:r>
            <a:r>
              <a:rPr lang="fr-FR" altLang="fr-FR" sz="1800" dirty="0"/>
              <a:t>La loi de la radioactivité</a:t>
            </a:r>
            <a:br>
              <a:rPr lang="fr-FR" altLang="fr-FR" sz="1800" dirty="0"/>
            </a:br>
            <a:r>
              <a:rPr lang="fr-FR" altLang="fr-FR" sz="1800" dirty="0"/>
              <a:t>	Les techniques analytiques</a:t>
            </a:r>
            <a:br>
              <a:rPr lang="fr-FR" altLang="fr-FR" sz="1800" dirty="0"/>
            </a:br>
            <a:r>
              <a:rPr lang="fr-FR" altLang="fr-FR" sz="1800" dirty="0"/>
              <a:t>	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FC0128"/>
              </a:buClr>
              <a:buFont typeface="Monotype Sorts"/>
              <a:buAutoNum type="arabicPeriod"/>
            </a:pPr>
            <a:r>
              <a:rPr lang="fr-FR" altLang="fr-FR" sz="1800" b="1" dirty="0"/>
              <a:t>Datation radiocarbone</a:t>
            </a:r>
            <a:br>
              <a:rPr lang="fr-FR" altLang="fr-FR" sz="1800" b="1" dirty="0"/>
            </a:br>
            <a:br>
              <a:rPr lang="fr-FR" altLang="fr-FR" sz="1800" dirty="0"/>
            </a:br>
            <a:r>
              <a:rPr lang="fr-FR" altLang="fr-FR" sz="1800" dirty="0"/>
              <a:t>	Principe</a:t>
            </a:r>
            <a:br>
              <a:rPr lang="fr-FR" altLang="fr-FR" sz="1800" dirty="0"/>
            </a:br>
            <a:r>
              <a:rPr lang="fr-FR" altLang="fr-FR" sz="1800" dirty="0"/>
              <a:t>	Complications…</a:t>
            </a:r>
            <a:br>
              <a:rPr lang="fr-FR" altLang="fr-FR" sz="1800" dirty="0"/>
            </a:br>
            <a:r>
              <a:rPr lang="fr-FR" altLang="fr-FR" sz="1800" dirty="0"/>
              <a:t>	Corrections</a:t>
            </a:r>
            <a:br>
              <a:rPr lang="fr-FR" altLang="fr-FR" sz="1800" dirty="0"/>
            </a:br>
            <a:r>
              <a:rPr lang="fr-FR" altLang="fr-FR" sz="1800" dirty="0"/>
              <a:t>	Bouleversements anthropiques</a:t>
            </a:r>
            <a:br>
              <a:rPr lang="fr-FR" altLang="fr-FR" sz="1800" dirty="0"/>
            </a:br>
            <a:r>
              <a:rPr lang="fr-FR" altLang="fr-FR" sz="1800" dirty="0"/>
              <a:t>	Recommandations</a:t>
            </a:r>
            <a:br>
              <a:rPr lang="fr-FR" altLang="fr-FR" sz="1800" dirty="0"/>
            </a:br>
            <a:r>
              <a:rPr lang="fr-FR" altLang="fr-FR" sz="1800" dirty="0"/>
              <a:t>	Un exemple</a:t>
            </a:r>
            <a:br>
              <a:rPr lang="fr-FR" altLang="fr-FR" sz="1800" dirty="0"/>
            </a:br>
            <a:endParaRPr lang="fr-FR" altLang="fr-FR" sz="1800" dirty="0"/>
          </a:p>
          <a:p>
            <a:pPr marL="609600" indent="-609600" eaLnBrk="1" hangingPunct="1">
              <a:lnSpc>
                <a:spcPct val="80000"/>
              </a:lnSpc>
              <a:buClr>
                <a:srgbClr val="FC0128"/>
              </a:buClr>
              <a:buFont typeface="Monotype Sorts"/>
              <a:buAutoNum type="arabicPeriod"/>
            </a:pPr>
            <a:r>
              <a:rPr lang="fr-FR" altLang="fr-FR" sz="1800" b="1" dirty="0"/>
              <a:t>Conclusions</a:t>
            </a:r>
            <a:r>
              <a:rPr lang="fr-FR" altLang="fr-FR" sz="1800" dirty="0"/>
              <a:t>	</a:t>
            </a:r>
          </a:p>
        </p:txBody>
      </p:sp>
      <p:sp>
        <p:nvSpPr>
          <p:cNvPr id="18437" name="Text Box 3">
            <a:extLst>
              <a:ext uri="{FF2B5EF4-FFF2-40B4-BE49-F238E27FC236}">
                <a16:creationId xmlns:a16="http://schemas.microsoft.com/office/drawing/2014/main" id="{056DEF8C-82A0-61F7-58ED-286C87DDF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Plan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pied de page 2">
            <a:extLst>
              <a:ext uri="{FF2B5EF4-FFF2-40B4-BE49-F238E27FC236}">
                <a16:creationId xmlns:a16="http://schemas.microsoft.com/office/drawing/2014/main" id="{EBEAF4C8-4E44-C0DF-09CB-9420B3D2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20483" name="Espace réservé du numéro de diapositive 3">
            <a:extLst>
              <a:ext uri="{FF2B5EF4-FFF2-40B4-BE49-F238E27FC236}">
                <a16:creationId xmlns:a16="http://schemas.microsoft.com/office/drawing/2014/main" id="{C32251D2-C64D-9C41-1CDD-5C30331B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E4CB99-804D-43B9-B08D-91D83C88989B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400"/>
          </a:p>
        </p:txBody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4957097D-1BF2-AFAD-C21F-15AB72867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941888"/>
            <a:ext cx="4227513" cy="4572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</a:rPr>
              <a:t>Il existe 3 modes de filiation</a:t>
            </a:r>
          </a:p>
        </p:txBody>
      </p:sp>
      <p:sp>
        <p:nvSpPr>
          <p:cNvPr id="20485" name="Text Box 3">
            <a:extLst>
              <a:ext uri="{FF2B5EF4-FFF2-40B4-BE49-F238E27FC236}">
                <a16:creationId xmlns:a16="http://schemas.microsoft.com/office/drawing/2014/main" id="{0C702475-6CE2-2199-B3DA-76F113F66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92150"/>
            <a:ext cx="581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Les différents </a:t>
            </a:r>
            <a:r>
              <a:rPr lang="fr-FR" altLang="fr-FR" sz="2000" b="1"/>
              <a:t>modes</a:t>
            </a:r>
            <a:r>
              <a:rPr lang="fr-FR" altLang="fr-FR" sz="2000"/>
              <a:t> de décroissance radioactive</a:t>
            </a:r>
          </a:p>
        </p:txBody>
      </p:sp>
      <p:sp>
        <p:nvSpPr>
          <p:cNvPr id="20486" name="Text Box 4">
            <a:extLst>
              <a:ext uri="{FF2B5EF4-FFF2-40B4-BE49-F238E27FC236}">
                <a16:creationId xmlns:a16="http://schemas.microsoft.com/office/drawing/2014/main" id="{37C454BC-40A6-F901-8D38-E64FB51E7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060575"/>
            <a:ext cx="52101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/>
              <a:t>Atome radioactif    </a:t>
            </a:r>
            <a:r>
              <a:rPr lang="fr-FR" altLang="fr-FR" sz="2000" noProof="1">
                <a:sym typeface="Wingdings" panose="05000000000000000000" pitchFamily="2" charset="2"/>
              </a:rPr>
              <a:t></a:t>
            </a:r>
            <a:r>
              <a:rPr lang="fr-FR" altLang="fr-FR" sz="2000"/>
              <a:t>     atome radiogénique.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/>
              <a:t>Atome radioactif = atome </a:t>
            </a:r>
            <a:r>
              <a:rPr lang="fr-FR" altLang="fr-FR" sz="2000" u="sng"/>
              <a:t>Père</a:t>
            </a:r>
            <a:endParaRPr lang="fr-FR" altLang="fr-FR" sz="2000"/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/>
              <a:t>Atome radiogénique = atome </a:t>
            </a:r>
            <a:r>
              <a:rPr lang="fr-FR" altLang="fr-FR" sz="2000" u="sng"/>
              <a:t>Fils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20487" name="Text Box 5">
            <a:extLst>
              <a:ext uri="{FF2B5EF4-FFF2-40B4-BE49-F238E27FC236}">
                <a16:creationId xmlns:a16="http://schemas.microsoft.com/office/drawing/2014/main" id="{F0F51F5D-7440-7E73-9498-E37F6800D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3" y="1403350"/>
            <a:ext cx="490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400" b="1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20488" name="Text Box 6">
            <a:extLst>
              <a:ext uri="{FF2B5EF4-FFF2-40B4-BE49-F238E27FC236}">
                <a16:creationId xmlns:a16="http://schemas.microsoft.com/office/drawing/2014/main" id="{CFA1EAC1-A178-2025-A8E2-BFEC4510D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2.1 Rappels – La loi de la radioactivité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pied de page 2">
            <a:extLst>
              <a:ext uri="{FF2B5EF4-FFF2-40B4-BE49-F238E27FC236}">
                <a16:creationId xmlns:a16="http://schemas.microsoft.com/office/drawing/2014/main" id="{55A07D34-A3BE-7798-95F8-E85DF0FA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21507" name="Espace réservé du numéro de diapositive 3">
            <a:extLst>
              <a:ext uri="{FF2B5EF4-FFF2-40B4-BE49-F238E27FC236}">
                <a16:creationId xmlns:a16="http://schemas.microsoft.com/office/drawing/2014/main" id="{A34A5B23-D6FB-D5A9-ADB8-E3DEC514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792076-BBE9-4DF3-8599-DC7294191E7F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400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36781362-4965-BCEE-6AF0-533E24BEF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987550"/>
            <a:ext cx="3929063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509" name="Text Box 3">
            <a:extLst>
              <a:ext uri="{FF2B5EF4-FFF2-40B4-BE49-F238E27FC236}">
                <a16:creationId xmlns:a16="http://schemas.microsoft.com/office/drawing/2014/main" id="{34387BA4-F92F-8BBC-8CB9-FE09F80BE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979488"/>
            <a:ext cx="1317625" cy="4572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</a:rPr>
              <a:t>Mode 1 </a:t>
            </a:r>
          </a:p>
        </p:txBody>
      </p:sp>
      <p:sp>
        <p:nvSpPr>
          <p:cNvPr id="21510" name="Text Box 4">
            <a:extLst>
              <a:ext uri="{FF2B5EF4-FFF2-40B4-BE49-F238E27FC236}">
                <a16:creationId xmlns:a16="http://schemas.microsoft.com/office/drawing/2014/main" id="{6D07192E-BE01-60F1-9327-935D99BC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992188"/>
            <a:ext cx="3960813" cy="793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/>
              <a:t>P </a:t>
            </a:r>
            <a:r>
              <a:rPr lang="fr-FR" altLang="fr-FR" sz="3600" b="1">
                <a:sym typeface="Symbol" panose="05050102010706020507" pitchFamily="18" charset="2"/>
              </a:rPr>
              <a:t></a:t>
            </a:r>
            <a:r>
              <a:rPr lang="fr-FR" altLang="fr-FR" sz="3600" b="1"/>
              <a:t> F </a:t>
            </a:r>
            <a:r>
              <a:rPr lang="fr-FR" altLang="fr-FR" sz="3600" b="1" baseline="-25000"/>
              <a:t>stable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000"/>
          </a:p>
        </p:txBody>
      </p:sp>
      <p:pic>
        <p:nvPicPr>
          <p:cNvPr id="21511" name="Picture 5">
            <a:extLst>
              <a:ext uri="{FF2B5EF4-FFF2-40B4-BE49-F238E27FC236}">
                <a16:creationId xmlns:a16="http://schemas.microsoft.com/office/drawing/2014/main" id="{46E3D2EB-37E2-BF0D-830F-D9B0D735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46"/>
          <a:stretch>
            <a:fillRect/>
          </a:stretch>
        </p:blipFill>
        <p:spPr bwMode="auto">
          <a:xfrm>
            <a:off x="2411413" y="2060575"/>
            <a:ext cx="3629025" cy="3348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6">
            <a:extLst>
              <a:ext uri="{FF2B5EF4-FFF2-40B4-BE49-F238E27FC236}">
                <a16:creationId xmlns:a16="http://schemas.microsoft.com/office/drawing/2014/main" id="{68B59F50-DCCC-59C9-3FCC-19AAD0262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979488"/>
            <a:ext cx="1987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Ex : Rb/Sr, Sm/Nd, </a:t>
            </a:r>
            <a:r>
              <a:rPr lang="fr-FR" altLang="fr-FR" sz="2000" baseline="30000"/>
              <a:t>14</a:t>
            </a:r>
            <a:r>
              <a:rPr lang="fr-FR" altLang="fr-FR" sz="2000"/>
              <a:t>C, </a:t>
            </a:r>
          </a:p>
        </p:txBody>
      </p:sp>
      <p:sp>
        <p:nvSpPr>
          <p:cNvPr id="21513" name="Text Box 7">
            <a:extLst>
              <a:ext uri="{FF2B5EF4-FFF2-40B4-BE49-F238E27FC236}">
                <a16:creationId xmlns:a16="http://schemas.microsoft.com/office/drawing/2014/main" id="{03C6558E-ECD3-42D9-7923-E1690073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2.1 Rappels – La loi de la radioactivité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pied de page 2">
            <a:extLst>
              <a:ext uri="{FF2B5EF4-FFF2-40B4-BE49-F238E27FC236}">
                <a16:creationId xmlns:a16="http://schemas.microsoft.com/office/drawing/2014/main" id="{8EEE45F2-8692-EDF7-41A4-FBE32CCC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22531" name="Espace réservé du numéro de diapositive 3">
            <a:extLst>
              <a:ext uri="{FF2B5EF4-FFF2-40B4-BE49-F238E27FC236}">
                <a16:creationId xmlns:a16="http://schemas.microsoft.com/office/drawing/2014/main" id="{3E452E2B-4DDE-2882-7AFC-FE971BC3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B6E702-DC77-4AD8-B40C-6734313A8EAC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4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DDF9CEF7-C175-0F9C-7309-D5143D86F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205038"/>
            <a:ext cx="424815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DB54863C-B9E4-9D13-B346-F5366E09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773113"/>
            <a:ext cx="1317625" cy="4572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</a:rPr>
              <a:t>Mode 2 </a:t>
            </a:r>
          </a:p>
        </p:txBody>
      </p:sp>
      <p:sp>
        <p:nvSpPr>
          <p:cNvPr id="22534" name="Text Box 4">
            <a:extLst>
              <a:ext uri="{FF2B5EF4-FFF2-40B4-BE49-F238E27FC236}">
                <a16:creationId xmlns:a16="http://schemas.microsoft.com/office/drawing/2014/main" id="{8771F5AA-8128-471A-F210-1E4A94B96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773113"/>
            <a:ext cx="4267200" cy="1250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just">
              <a:spcBef>
                <a:spcPct val="0"/>
              </a:spcBef>
              <a:buFontTx/>
              <a:buNone/>
            </a:pPr>
            <a:r>
              <a:rPr lang="fr-FR" altLang="fr-FR" sz="3600" b="1"/>
              <a:t>P	</a:t>
            </a:r>
            <a:r>
              <a:rPr lang="fr-FR" altLang="fr-FR" sz="3600" b="1">
                <a:sym typeface="Wingdings" panose="05000000000000000000" pitchFamily="2" charset="2"/>
              </a:rPr>
              <a:t></a:t>
            </a:r>
            <a:r>
              <a:rPr lang="fr-FR" altLang="fr-FR" sz="3600" b="1"/>
              <a:t>  F1 </a:t>
            </a:r>
            <a:r>
              <a:rPr lang="fr-FR" altLang="fr-FR" sz="3600" b="1" baseline="-25000"/>
              <a:t>stable</a:t>
            </a:r>
            <a:endParaRPr lang="fr-FR" altLang="fr-FR" sz="3600" b="1"/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3600" b="1"/>
              <a:t>		</a:t>
            </a:r>
            <a:r>
              <a:rPr lang="fr-FR" altLang="fr-FR" sz="3600" b="1">
                <a:sym typeface="Wingdings" panose="05000000000000000000" pitchFamily="2" charset="2"/>
              </a:rPr>
              <a:t></a:t>
            </a:r>
            <a:r>
              <a:rPr lang="fr-FR" altLang="fr-FR" sz="3600" b="1"/>
              <a:t>  F2 </a:t>
            </a:r>
            <a:r>
              <a:rPr lang="fr-FR" altLang="fr-FR" sz="3600" b="1" baseline="-25000"/>
              <a:t>stable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500" b="1" baseline="-25000"/>
          </a:p>
        </p:txBody>
      </p:sp>
      <p:pic>
        <p:nvPicPr>
          <p:cNvPr id="22535" name="Picture 5">
            <a:extLst>
              <a:ext uri="{FF2B5EF4-FFF2-40B4-BE49-F238E27FC236}">
                <a16:creationId xmlns:a16="http://schemas.microsoft.com/office/drawing/2014/main" id="{7D9786FF-6AC9-C93F-5C7D-2BACC3782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28"/>
          <a:stretch>
            <a:fillRect/>
          </a:stretch>
        </p:blipFill>
        <p:spPr bwMode="auto">
          <a:xfrm>
            <a:off x="2905125" y="2433638"/>
            <a:ext cx="30353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6">
            <a:extLst>
              <a:ext uri="{FF2B5EF4-FFF2-40B4-BE49-F238E27FC236}">
                <a16:creationId xmlns:a16="http://schemas.microsoft.com/office/drawing/2014/main" id="{A173AF06-1947-99DF-44EC-E5A36C0C0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1204913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Ex : K/Ar</a:t>
            </a:r>
          </a:p>
        </p:txBody>
      </p:sp>
      <p:sp>
        <p:nvSpPr>
          <p:cNvPr id="22537" name="Text Box 7">
            <a:extLst>
              <a:ext uri="{FF2B5EF4-FFF2-40B4-BE49-F238E27FC236}">
                <a16:creationId xmlns:a16="http://schemas.microsoft.com/office/drawing/2014/main" id="{1CAC4169-B194-BCCC-35F6-549ED57C5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2.1 Rappels – La loi de la radioactivité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pied de page 2">
            <a:extLst>
              <a:ext uri="{FF2B5EF4-FFF2-40B4-BE49-F238E27FC236}">
                <a16:creationId xmlns:a16="http://schemas.microsoft.com/office/drawing/2014/main" id="{3A9F6C1D-CD25-8C9C-86AE-B8761131C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Notions de géochronologie</a:t>
            </a:r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887A7289-6759-6C32-DF79-9776550F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C2DF66-11FD-4C17-83D2-4234BD5C3833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400"/>
          </a:p>
        </p:txBody>
      </p:sp>
      <p:sp>
        <p:nvSpPr>
          <p:cNvPr id="23556" name="Text Box 2">
            <a:extLst>
              <a:ext uri="{FF2B5EF4-FFF2-40B4-BE49-F238E27FC236}">
                <a16:creationId xmlns:a16="http://schemas.microsoft.com/office/drawing/2014/main" id="{2F9718B4-8FA1-4FC9-656A-9F8FE1D6A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828800"/>
            <a:ext cx="5513388" cy="4572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</a:rPr>
              <a:t>Mode 3 : la chaîne de désintégration </a:t>
            </a:r>
          </a:p>
        </p:txBody>
      </p:sp>
      <p:sp>
        <p:nvSpPr>
          <p:cNvPr id="23557" name="Text Box 3">
            <a:extLst>
              <a:ext uri="{FF2B5EF4-FFF2-40B4-BE49-F238E27FC236}">
                <a16:creationId xmlns:a16="http://schemas.microsoft.com/office/drawing/2014/main" id="{E538FEE2-C76E-B6F1-BFD4-B1E47E126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90800"/>
            <a:ext cx="8382000" cy="912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/>
              <a:t>P </a:t>
            </a:r>
            <a:r>
              <a:rPr lang="fr-FR" altLang="fr-FR" sz="3600" b="1">
                <a:sym typeface="Symbol" panose="05050102010706020507" pitchFamily="18" charset="2"/>
              </a:rPr>
              <a:t></a:t>
            </a:r>
            <a:r>
              <a:rPr lang="fr-FR" altLang="fr-FR" sz="3600" b="1"/>
              <a:t> F</a:t>
            </a:r>
            <a:r>
              <a:rPr lang="fr-FR" altLang="fr-FR" sz="3600" baseline="-25000"/>
              <a:t>1</a:t>
            </a:r>
            <a:r>
              <a:rPr lang="fr-FR" altLang="fr-FR" sz="3600"/>
              <a:t> </a:t>
            </a:r>
            <a:r>
              <a:rPr lang="fr-FR" altLang="fr-FR" sz="3600" b="1">
                <a:sym typeface="Symbol" panose="05050102010706020507" pitchFamily="18" charset="2"/>
              </a:rPr>
              <a:t></a:t>
            </a:r>
            <a:r>
              <a:rPr lang="fr-FR" altLang="fr-FR" sz="3600" b="1"/>
              <a:t> F</a:t>
            </a:r>
            <a:r>
              <a:rPr lang="fr-FR" altLang="fr-FR" sz="3600" b="1" baseline="-25000"/>
              <a:t>2</a:t>
            </a:r>
            <a:r>
              <a:rPr lang="fr-FR" altLang="fr-FR" sz="3600" b="1"/>
              <a:t> </a:t>
            </a:r>
            <a:r>
              <a:rPr lang="fr-FR" altLang="fr-FR" sz="3600" b="1">
                <a:sym typeface="Symbol" panose="05050102010706020507" pitchFamily="18" charset="2"/>
              </a:rPr>
              <a:t></a:t>
            </a:r>
            <a:r>
              <a:rPr lang="fr-FR" altLang="fr-FR" sz="3600" b="1"/>
              <a:t>…F</a:t>
            </a:r>
            <a:r>
              <a:rPr lang="fr-FR" altLang="fr-FR" sz="3600" b="1" baseline="-25000"/>
              <a:t>n</a:t>
            </a:r>
            <a:r>
              <a:rPr lang="fr-FR" altLang="fr-FR" sz="3600" b="1"/>
              <a:t> …</a:t>
            </a:r>
            <a:r>
              <a:rPr lang="fr-FR" altLang="fr-FR" sz="3600" b="1">
                <a:sym typeface="Symbol" panose="05050102010706020507" pitchFamily="18" charset="2"/>
              </a:rPr>
              <a:t></a:t>
            </a:r>
            <a:r>
              <a:rPr lang="fr-FR" altLang="fr-FR" sz="3600" b="1"/>
              <a:t> F </a:t>
            </a:r>
            <a:r>
              <a:rPr lang="fr-FR" altLang="fr-FR" sz="3600" b="1" baseline="-25000"/>
              <a:t>stable</a:t>
            </a:r>
            <a:r>
              <a:rPr lang="fr-FR" altLang="fr-FR" sz="4800" b="1">
                <a:solidFill>
                  <a:schemeClr val="bg1"/>
                </a:solidFill>
              </a:rPr>
              <a:t>	</a:t>
            </a:r>
            <a:endParaRPr lang="fr-FR" altLang="fr-FR" sz="4800" b="1" baseline="-2500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800" b="1" baseline="-25000">
              <a:solidFill>
                <a:schemeClr val="bg1"/>
              </a:solidFill>
            </a:endParaRPr>
          </a:p>
        </p:txBody>
      </p:sp>
      <p:sp>
        <p:nvSpPr>
          <p:cNvPr id="23558" name="Text Box 4">
            <a:extLst>
              <a:ext uri="{FF2B5EF4-FFF2-40B4-BE49-F238E27FC236}">
                <a16:creationId xmlns:a16="http://schemas.microsoft.com/office/drawing/2014/main" id="{3BDE03BB-35E5-2805-4A8E-112571D7F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941888"/>
            <a:ext cx="7681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i="1"/>
              <a:t>Les équations se compliquent .... Mais cela reste assez simple</a:t>
            </a:r>
          </a:p>
        </p:txBody>
      </p:sp>
      <p:sp>
        <p:nvSpPr>
          <p:cNvPr id="23559" name="Text Box 5">
            <a:extLst>
              <a:ext uri="{FF2B5EF4-FFF2-40B4-BE49-F238E27FC236}">
                <a16:creationId xmlns:a16="http://schemas.microsoft.com/office/drawing/2014/main" id="{6B600420-7870-A343-7F37-14B760CC5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005263"/>
            <a:ext cx="4435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Ex : </a:t>
            </a:r>
            <a:r>
              <a:rPr lang="fr-FR" altLang="fr-FR" sz="2000" baseline="30000"/>
              <a:t>238</a:t>
            </a:r>
            <a:r>
              <a:rPr lang="fr-FR" altLang="fr-FR" sz="2000"/>
              <a:t>U/</a:t>
            </a:r>
            <a:r>
              <a:rPr lang="fr-FR" altLang="fr-FR" sz="2000" baseline="30000"/>
              <a:t>206</a:t>
            </a:r>
            <a:r>
              <a:rPr lang="fr-FR" altLang="fr-FR" sz="2000"/>
              <a:t>Pb, </a:t>
            </a:r>
            <a:r>
              <a:rPr lang="fr-FR" altLang="fr-FR" sz="2000" baseline="30000"/>
              <a:t>235</a:t>
            </a:r>
            <a:r>
              <a:rPr lang="fr-FR" altLang="fr-FR" sz="2000"/>
              <a:t>U/</a:t>
            </a:r>
            <a:r>
              <a:rPr lang="fr-FR" altLang="fr-FR" sz="2000" baseline="30000"/>
              <a:t>207</a:t>
            </a:r>
            <a:r>
              <a:rPr lang="fr-FR" altLang="fr-FR" sz="2000"/>
              <a:t>Pb, </a:t>
            </a:r>
            <a:r>
              <a:rPr lang="fr-FR" altLang="fr-FR" sz="2000" baseline="30000"/>
              <a:t>232</a:t>
            </a:r>
            <a:r>
              <a:rPr lang="fr-FR" altLang="fr-FR" sz="2000"/>
              <a:t>Th/</a:t>
            </a:r>
            <a:r>
              <a:rPr lang="fr-FR" altLang="fr-FR" sz="2000" baseline="30000"/>
              <a:t>208</a:t>
            </a:r>
            <a:r>
              <a:rPr lang="fr-FR" altLang="fr-FR" sz="2000"/>
              <a:t>Pb</a:t>
            </a:r>
          </a:p>
        </p:txBody>
      </p:sp>
      <p:sp>
        <p:nvSpPr>
          <p:cNvPr id="23560" name="Text Box 6">
            <a:extLst>
              <a:ext uri="{FF2B5EF4-FFF2-40B4-BE49-F238E27FC236}">
                <a16:creationId xmlns:a16="http://schemas.microsoft.com/office/drawing/2014/main" id="{43EA8DD3-24CE-8853-2A22-588D40075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2000" b="1" i="1">
                <a:solidFill>
                  <a:schemeClr val="bg1"/>
                </a:solidFill>
              </a:rPr>
              <a:t>2.1 Rappels – La loi de la radioactivité</a:t>
            </a:r>
            <a:endParaRPr lang="fr-FR" altLang="fr-FR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1927</Words>
  <Application>Microsoft Office PowerPoint</Application>
  <PresentationFormat>Affichage à l'écran (4:3)</PresentationFormat>
  <Paragraphs>317</Paragraphs>
  <Slides>37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5" baseType="lpstr">
      <vt:lpstr>Monotype Sorts</vt:lpstr>
      <vt:lpstr>Arial</vt:lpstr>
      <vt:lpstr>Square721 BT</vt:lpstr>
      <vt:lpstr>Wingdings</vt:lpstr>
      <vt:lpstr>Symbol</vt:lpstr>
      <vt:lpstr>Times New Roman</vt:lpstr>
      <vt:lpstr>Default Design</vt:lpstr>
      <vt:lpstr>Microsoft Equation 3.0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koko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Momo</dc:creator>
  <cp:lastModifiedBy>Fabrice Monna</cp:lastModifiedBy>
  <cp:revision>94</cp:revision>
  <dcterms:created xsi:type="dcterms:W3CDTF">2004-11-29T14:34:47Z</dcterms:created>
  <dcterms:modified xsi:type="dcterms:W3CDTF">2024-11-22T08:32:45Z</dcterms:modified>
</cp:coreProperties>
</file>